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comments/modernComment_7F3E896A_4AA06D18.xml" ContentType="application/vnd.ms-powerpoint.comment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2" r:id="rId2"/>
    <p:sldMasterId id="2147483648" r:id="rId3"/>
    <p:sldMasterId id="2147483664" r:id="rId4"/>
  </p:sldMasterIdLst>
  <p:notesMasterIdLst>
    <p:notesMasterId r:id="rId20"/>
  </p:notesMasterIdLst>
  <p:sldIdLst>
    <p:sldId id="258" r:id="rId5"/>
    <p:sldId id="2134804885" r:id="rId6"/>
    <p:sldId id="2134804873" r:id="rId7"/>
    <p:sldId id="2134804842" r:id="rId8"/>
    <p:sldId id="2134804848" r:id="rId9"/>
    <p:sldId id="2134804887" r:id="rId10"/>
    <p:sldId id="2134804876" r:id="rId11"/>
    <p:sldId id="2134804846" r:id="rId12"/>
    <p:sldId id="2134804850" r:id="rId13"/>
    <p:sldId id="2134804849" r:id="rId14"/>
    <p:sldId id="2134804884" r:id="rId15"/>
    <p:sldId id="401" r:id="rId16"/>
    <p:sldId id="261" r:id="rId17"/>
    <p:sldId id="2134804875" r:id="rId18"/>
    <p:sldId id="2134804890" r:id="rId19"/>
  </p:sldIdLst>
  <p:sldSz cx="12192000" cy="6858000"/>
  <p:notesSz cx="6858000" cy="9144000"/>
  <p:custDataLst>
    <p:tags r:id="rId2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9BBE52-5773-B0DE-B7F0-14D708346182}" name="Nikola Ivanov" initials="NI" userId="S::Nikola.Ivanov@fondmt.rs::3b2b494a-a55f-4ab1-adef-42e2c493d271" providerId="AD"/>
  <p188:author id="{2B19AB55-213D-5101-CC3A-938BD7C7908A}" name="Nikola Ivanov" initials="NI" userId="2324aaaa1bb1e75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osav Jovanović" initials="RJ" lastIdx="3" clrIdx="0">
    <p:extLst>
      <p:ext uri="{19B8F6BF-5375-455C-9EA6-DF929625EA0E}">
        <p15:presenceInfo xmlns:p15="http://schemas.microsoft.com/office/powerpoint/2012/main" userId="Radosav Jovanović" providerId="None"/>
      </p:ext>
    </p:extLst>
  </p:cmAuthor>
  <p:cmAuthor id="2" name="Nikola Ivanov" initials="NI" lastIdx="4" clrIdx="1">
    <p:extLst>
      <p:ext uri="{19B8F6BF-5375-455C-9EA6-DF929625EA0E}">
        <p15:presenceInfo xmlns:p15="http://schemas.microsoft.com/office/powerpoint/2012/main" userId="2324aaaa1bb1e7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7"/>
    <a:srgbClr val="5C5C5C"/>
    <a:srgbClr val="D9D9D9"/>
    <a:srgbClr val="002F6E"/>
    <a:srgbClr val="4E88C7"/>
    <a:srgbClr val="595959"/>
    <a:srgbClr val="939393"/>
    <a:srgbClr val="F87652"/>
    <a:srgbClr val="F88E6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F48BF1-D5CD-450D-87EB-C0836049B412}" v="84" dt="2022-09-09T10:03:51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22" autoAdjust="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ennen, Jan-Rasmus" userId="210854f8-b2a0-41e4-82c6-2a4553f0f613" providerId="ADAL" clId="{E7F48BF1-D5CD-450D-87EB-C0836049B412}"/>
    <pc:docChg chg="delSld modSld sldOrd">
      <pc:chgData name="Kuennen, Jan-Rasmus" userId="210854f8-b2a0-41e4-82c6-2a4553f0f613" providerId="ADAL" clId="{E7F48BF1-D5CD-450D-87EB-C0836049B412}" dt="2022-09-09T10:09:20.239" v="922" actId="20577"/>
      <pc:docMkLst>
        <pc:docMk/>
      </pc:docMkLst>
      <pc:sldChg chg="modSp mod">
        <pc:chgData name="Kuennen, Jan-Rasmus" userId="210854f8-b2a0-41e4-82c6-2a4553f0f613" providerId="ADAL" clId="{E7F48BF1-D5CD-450D-87EB-C0836049B412}" dt="2022-09-09T09:57:50.490" v="539"/>
        <pc:sldMkLst>
          <pc:docMk/>
          <pc:sldMk cId="4089657036" sldId="401"/>
        </pc:sldMkLst>
        <pc:spChg chg="mod">
          <ac:chgData name="Kuennen, Jan-Rasmus" userId="210854f8-b2a0-41e4-82c6-2a4553f0f613" providerId="ADAL" clId="{E7F48BF1-D5CD-450D-87EB-C0836049B412}" dt="2022-09-09T09:57:50.490" v="539"/>
          <ac:spMkLst>
            <pc:docMk/>
            <pc:sldMk cId="4089657036" sldId="401"/>
            <ac:spMk id="3" creationId="{BDF56400-8614-4D0D-BD5A-A8E7AEF7D892}"/>
          </ac:spMkLst>
        </pc:spChg>
        <pc:spChg chg="mod">
          <ac:chgData name="Kuennen, Jan-Rasmus" userId="210854f8-b2a0-41e4-82c6-2a4553f0f613" providerId="ADAL" clId="{E7F48BF1-D5CD-450D-87EB-C0836049B412}" dt="2022-09-09T09:56:28.111" v="512" actId="20577"/>
          <ac:spMkLst>
            <pc:docMk/>
            <pc:sldMk cId="4089657036" sldId="401"/>
            <ac:spMk id="39" creationId="{D70DEE84-D003-4426-A896-4C9DCB403536}"/>
          </ac:spMkLst>
        </pc:spChg>
      </pc:sldChg>
      <pc:sldChg chg="addSp modSp mod modNotesTx">
        <pc:chgData name="Kuennen, Jan-Rasmus" userId="210854f8-b2a0-41e4-82c6-2a4553f0f613" providerId="ADAL" clId="{E7F48BF1-D5CD-450D-87EB-C0836049B412}" dt="2022-09-09T10:09:20.239" v="922" actId="20577"/>
        <pc:sldMkLst>
          <pc:docMk/>
          <pc:sldMk cId="1252027672" sldId="2134804842"/>
        </pc:sldMkLst>
        <pc:spChg chg="add mod ord">
          <ac:chgData name="Kuennen, Jan-Rasmus" userId="210854f8-b2a0-41e4-82c6-2a4553f0f613" providerId="ADAL" clId="{E7F48BF1-D5CD-450D-87EB-C0836049B412}" dt="2022-09-09T09:49:08.973" v="72" actId="1076"/>
          <ac:spMkLst>
            <pc:docMk/>
            <pc:sldMk cId="1252027672" sldId="2134804842"/>
            <ac:spMk id="4" creationId="{425E5976-42F4-B7B6-EDB0-048CB058AA9D}"/>
          </ac:spMkLst>
        </pc:spChg>
        <pc:spChg chg="mod">
          <ac:chgData name="Kuennen, Jan-Rasmus" userId="210854f8-b2a0-41e4-82c6-2a4553f0f613" providerId="ADAL" clId="{E7F48BF1-D5CD-450D-87EB-C0836049B412}" dt="2022-09-09T09:49:08.973" v="72" actId="1076"/>
          <ac:spMkLst>
            <pc:docMk/>
            <pc:sldMk cId="1252027672" sldId="2134804842"/>
            <ac:spMk id="5" creationId="{8F280971-40F5-4D66-9C9D-5167E6FDDB5F}"/>
          </ac:spMkLst>
        </pc:spChg>
        <pc:spChg chg="add mod">
          <ac:chgData name="Kuennen, Jan-Rasmus" userId="210854f8-b2a0-41e4-82c6-2a4553f0f613" providerId="ADAL" clId="{E7F48BF1-D5CD-450D-87EB-C0836049B412}" dt="2022-09-09T09:49:48.862" v="114" actId="1038"/>
          <ac:spMkLst>
            <pc:docMk/>
            <pc:sldMk cId="1252027672" sldId="2134804842"/>
            <ac:spMk id="8" creationId="{96774202-E2F2-6B13-1D94-DFF023B32090}"/>
          </ac:spMkLst>
        </pc:spChg>
        <pc:spChg chg="add mod">
          <ac:chgData name="Kuennen, Jan-Rasmus" userId="210854f8-b2a0-41e4-82c6-2a4553f0f613" providerId="ADAL" clId="{E7F48BF1-D5CD-450D-87EB-C0836049B412}" dt="2022-09-09T09:49:41.794" v="109" actId="1076"/>
          <ac:spMkLst>
            <pc:docMk/>
            <pc:sldMk cId="1252027672" sldId="2134804842"/>
            <ac:spMk id="9" creationId="{F39EBA7B-33B5-A8E2-FBC9-3295DB4967E7}"/>
          </ac:spMkLst>
        </pc:spChg>
        <pc:spChg chg="add mod">
          <ac:chgData name="Kuennen, Jan-Rasmus" userId="210854f8-b2a0-41e4-82c6-2a4553f0f613" providerId="ADAL" clId="{E7F48BF1-D5CD-450D-87EB-C0836049B412}" dt="2022-09-09T10:03:46.742" v="541" actId="571"/>
          <ac:spMkLst>
            <pc:docMk/>
            <pc:sldMk cId="1252027672" sldId="2134804842"/>
            <ac:spMk id="10" creationId="{4E59CFA7-5A67-7ADC-78EE-6424ED1B5844}"/>
          </ac:spMkLst>
        </pc:spChg>
        <pc:spChg chg="add mod">
          <ac:chgData name="Kuennen, Jan-Rasmus" userId="210854f8-b2a0-41e4-82c6-2a4553f0f613" providerId="ADAL" clId="{E7F48BF1-D5CD-450D-87EB-C0836049B412}" dt="2022-09-09T10:03:46.742" v="541" actId="571"/>
          <ac:spMkLst>
            <pc:docMk/>
            <pc:sldMk cId="1252027672" sldId="2134804842"/>
            <ac:spMk id="11" creationId="{7D735972-A83A-89BD-3541-7A567DE2F7D0}"/>
          </ac:spMkLst>
        </pc:spChg>
        <pc:spChg chg="add mod">
          <ac:chgData name="Kuennen, Jan-Rasmus" userId="210854f8-b2a0-41e4-82c6-2a4553f0f613" providerId="ADAL" clId="{E7F48BF1-D5CD-450D-87EB-C0836049B412}" dt="2022-09-09T10:03:57.978" v="544" actId="1076"/>
          <ac:spMkLst>
            <pc:docMk/>
            <pc:sldMk cId="1252027672" sldId="2134804842"/>
            <ac:spMk id="12" creationId="{3063B23D-7C40-C937-D73B-5CBC919E8D39}"/>
          </ac:spMkLst>
        </pc:spChg>
        <pc:spChg chg="mod">
          <ac:chgData name="Kuennen, Jan-Rasmus" userId="210854f8-b2a0-41e4-82c6-2a4553f0f613" providerId="ADAL" clId="{E7F48BF1-D5CD-450D-87EB-C0836049B412}" dt="2022-09-09T09:49:08.973" v="72" actId="1076"/>
          <ac:spMkLst>
            <pc:docMk/>
            <pc:sldMk cId="1252027672" sldId="2134804842"/>
            <ac:spMk id="19" creationId="{F61DC722-CC7A-FD8C-5608-599AF3F915D9}"/>
          </ac:spMkLst>
        </pc:spChg>
        <pc:spChg chg="mod">
          <ac:chgData name="Kuennen, Jan-Rasmus" userId="210854f8-b2a0-41e4-82c6-2a4553f0f613" providerId="ADAL" clId="{E7F48BF1-D5CD-450D-87EB-C0836049B412}" dt="2022-09-09T09:49:08.973" v="72" actId="1076"/>
          <ac:spMkLst>
            <pc:docMk/>
            <pc:sldMk cId="1252027672" sldId="2134804842"/>
            <ac:spMk id="29" creationId="{1147447B-99DF-4485-B014-248D9BC4A10E}"/>
          </ac:spMkLst>
        </pc:spChg>
        <pc:spChg chg="mod">
          <ac:chgData name="Kuennen, Jan-Rasmus" userId="210854f8-b2a0-41e4-82c6-2a4553f0f613" providerId="ADAL" clId="{E7F48BF1-D5CD-450D-87EB-C0836049B412}" dt="2022-09-09T09:49:08.973" v="72" actId="1076"/>
          <ac:spMkLst>
            <pc:docMk/>
            <pc:sldMk cId="1252027672" sldId="2134804842"/>
            <ac:spMk id="30" creationId="{B8569BA8-EE6C-4574-ABF6-751F9E0C6E05}"/>
          </ac:spMkLst>
        </pc:spChg>
        <pc:spChg chg="mod">
          <ac:chgData name="Kuennen, Jan-Rasmus" userId="210854f8-b2a0-41e4-82c6-2a4553f0f613" providerId="ADAL" clId="{E7F48BF1-D5CD-450D-87EB-C0836049B412}" dt="2022-09-09T09:49:08.973" v="72" actId="1076"/>
          <ac:spMkLst>
            <pc:docMk/>
            <pc:sldMk cId="1252027672" sldId="2134804842"/>
            <ac:spMk id="36" creationId="{BF1EF5BC-64FC-41A8-AC8D-480513BCA8E4}"/>
          </ac:spMkLst>
        </pc:spChg>
        <pc:spChg chg="mod">
          <ac:chgData name="Kuennen, Jan-Rasmus" userId="210854f8-b2a0-41e4-82c6-2a4553f0f613" providerId="ADAL" clId="{E7F48BF1-D5CD-450D-87EB-C0836049B412}" dt="2022-09-09T09:49:08.973" v="72" actId="1076"/>
          <ac:spMkLst>
            <pc:docMk/>
            <pc:sldMk cId="1252027672" sldId="2134804842"/>
            <ac:spMk id="41" creationId="{27591E97-6DC1-4A20-8931-895CBC0A3E99}"/>
          </ac:spMkLst>
        </pc:spChg>
      </pc:sldChg>
      <pc:sldChg chg="modSp mod">
        <pc:chgData name="Kuennen, Jan-Rasmus" userId="210854f8-b2a0-41e4-82c6-2a4553f0f613" providerId="ADAL" clId="{E7F48BF1-D5CD-450D-87EB-C0836049B412}" dt="2022-09-09T09:54:26.217" v="461" actId="1035"/>
        <pc:sldMkLst>
          <pc:docMk/>
          <pc:sldMk cId="1868436309" sldId="2134804848"/>
        </pc:sldMkLst>
        <pc:spChg chg="mod">
          <ac:chgData name="Kuennen, Jan-Rasmus" userId="210854f8-b2a0-41e4-82c6-2a4553f0f613" providerId="ADAL" clId="{E7F48BF1-D5CD-450D-87EB-C0836049B412}" dt="2022-09-09T09:54:14.965" v="437" actId="20577"/>
          <ac:spMkLst>
            <pc:docMk/>
            <pc:sldMk cId="1868436309" sldId="2134804848"/>
            <ac:spMk id="3" creationId="{C0F2EEF4-1717-4A14-94AE-73004E471C33}"/>
          </ac:spMkLst>
        </pc:spChg>
        <pc:spChg chg="mod">
          <ac:chgData name="Kuennen, Jan-Rasmus" userId="210854f8-b2a0-41e4-82c6-2a4553f0f613" providerId="ADAL" clId="{E7F48BF1-D5CD-450D-87EB-C0836049B412}" dt="2022-09-09T09:54:26.217" v="461" actId="1035"/>
          <ac:spMkLst>
            <pc:docMk/>
            <pc:sldMk cId="1868436309" sldId="2134804848"/>
            <ac:spMk id="4" creationId="{67180B94-8B98-4739-6832-878F683BE349}"/>
          </ac:spMkLst>
        </pc:spChg>
        <pc:spChg chg="mod">
          <ac:chgData name="Kuennen, Jan-Rasmus" userId="210854f8-b2a0-41e4-82c6-2a4553f0f613" providerId="ADAL" clId="{E7F48BF1-D5CD-450D-87EB-C0836049B412}" dt="2022-09-09T09:54:21.942" v="444" actId="1035"/>
          <ac:spMkLst>
            <pc:docMk/>
            <pc:sldMk cId="1868436309" sldId="2134804848"/>
            <ac:spMk id="5" creationId="{49510ADF-0B08-416C-8A99-00BEBA3387E3}"/>
          </ac:spMkLst>
        </pc:spChg>
        <pc:spChg chg="mod">
          <ac:chgData name="Kuennen, Jan-Rasmus" userId="210854f8-b2a0-41e4-82c6-2a4553f0f613" providerId="ADAL" clId="{E7F48BF1-D5CD-450D-87EB-C0836049B412}" dt="2022-09-09T09:54:26.217" v="461" actId="1035"/>
          <ac:spMkLst>
            <pc:docMk/>
            <pc:sldMk cId="1868436309" sldId="2134804848"/>
            <ac:spMk id="30" creationId="{1A0AEE0E-23E3-441E-AC69-AEB589E5B3DB}"/>
          </ac:spMkLst>
        </pc:spChg>
      </pc:sldChg>
      <pc:sldChg chg="modSp mod">
        <pc:chgData name="Kuennen, Jan-Rasmus" userId="210854f8-b2a0-41e4-82c6-2a4553f0f613" providerId="ADAL" clId="{E7F48BF1-D5CD-450D-87EB-C0836049B412}" dt="2022-09-09T09:57:11.887" v="536" actId="113"/>
        <pc:sldMkLst>
          <pc:docMk/>
          <pc:sldMk cId="3249026160" sldId="2134804849"/>
        </pc:sldMkLst>
        <pc:spChg chg="mod">
          <ac:chgData name="Kuennen, Jan-Rasmus" userId="210854f8-b2a0-41e4-82c6-2a4553f0f613" providerId="ADAL" clId="{E7F48BF1-D5CD-450D-87EB-C0836049B412}" dt="2022-09-09T09:57:11.887" v="536" actId="113"/>
          <ac:spMkLst>
            <pc:docMk/>
            <pc:sldMk cId="3249026160" sldId="2134804849"/>
            <ac:spMk id="8" creationId="{7A740F81-D82B-484C-BD30-158E0678CDF9}"/>
          </ac:spMkLst>
        </pc:spChg>
      </pc:sldChg>
      <pc:sldChg chg="del">
        <pc:chgData name="Kuennen, Jan-Rasmus" userId="210854f8-b2a0-41e4-82c6-2a4553f0f613" providerId="ADAL" clId="{E7F48BF1-D5CD-450D-87EB-C0836049B412}" dt="2022-09-09T09:36:44.440" v="24" actId="47"/>
        <pc:sldMkLst>
          <pc:docMk/>
          <pc:sldMk cId="3601665750" sldId="2134804853"/>
        </pc:sldMkLst>
      </pc:sldChg>
      <pc:sldChg chg="del">
        <pc:chgData name="Kuennen, Jan-Rasmus" userId="210854f8-b2a0-41e4-82c6-2a4553f0f613" providerId="ADAL" clId="{E7F48BF1-D5CD-450D-87EB-C0836049B412}" dt="2022-09-09T09:36:31.632" v="22" actId="47"/>
        <pc:sldMkLst>
          <pc:docMk/>
          <pc:sldMk cId="1107490116" sldId="2134804859"/>
        </pc:sldMkLst>
      </pc:sldChg>
      <pc:sldChg chg="modSp mod">
        <pc:chgData name="Kuennen, Jan-Rasmus" userId="210854f8-b2a0-41e4-82c6-2a4553f0f613" providerId="ADAL" clId="{E7F48BF1-D5CD-450D-87EB-C0836049B412}" dt="2022-09-09T09:53:22.246" v="436" actId="20577"/>
        <pc:sldMkLst>
          <pc:docMk/>
          <pc:sldMk cId="3141221915" sldId="2134804873"/>
        </pc:sldMkLst>
        <pc:spChg chg="mod">
          <ac:chgData name="Kuennen, Jan-Rasmus" userId="210854f8-b2a0-41e4-82c6-2a4553f0f613" providerId="ADAL" clId="{E7F48BF1-D5CD-450D-87EB-C0836049B412}" dt="2022-09-09T09:51:47.897" v="206" actId="20577"/>
          <ac:spMkLst>
            <pc:docMk/>
            <pc:sldMk cId="3141221915" sldId="2134804873"/>
            <ac:spMk id="19" creationId="{1E427392-3E65-4A0B-9E46-6B75A38562EB}"/>
          </ac:spMkLst>
        </pc:spChg>
        <pc:spChg chg="mod">
          <ac:chgData name="Kuennen, Jan-Rasmus" userId="210854f8-b2a0-41e4-82c6-2a4553f0f613" providerId="ADAL" clId="{E7F48BF1-D5CD-450D-87EB-C0836049B412}" dt="2022-09-09T09:53:22.246" v="436" actId="20577"/>
          <ac:spMkLst>
            <pc:docMk/>
            <pc:sldMk cId="3141221915" sldId="2134804873"/>
            <ac:spMk id="27" creationId="{9BC771D6-DDB7-4FDA-BC88-A0A8924F40DD}"/>
          </ac:spMkLst>
        </pc:spChg>
        <pc:spChg chg="mod">
          <ac:chgData name="Kuennen, Jan-Rasmus" userId="210854f8-b2a0-41e4-82c6-2a4553f0f613" providerId="ADAL" clId="{E7F48BF1-D5CD-450D-87EB-C0836049B412}" dt="2022-09-09T09:52:26.954" v="286" actId="20577"/>
          <ac:spMkLst>
            <pc:docMk/>
            <pc:sldMk cId="3141221915" sldId="2134804873"/>
            <ac:spMk id="32" creationId="{A0BBEABC-21B1-4834-98CB-A7C4FD06DA9F}"/>
          </ac:spMkLst>
        </pc:spChg>
      </pc:sldChg>
      <pc:sldChg chg="ord">
        <pc:chgData name="Kuennen, Jan-Rasmus" userId="210854f8-b2a0-41e4-82c6-2a4553f0f613" providerId="ADAL" clId="{E7F48BF1-D5CD-450D-87EB-C0836049B412}" dt="2022-09-09T09:43:46.911" v="46"/>
        <pc:sldMkLst>
          <pc:docMk/>
          <pc:sldMk cId="3675038905" sldId="2134804875"/>
        </pc:sldMkLst>
      </pc:sldChg>
      <pc:sldChg chg="modSp mod">
        <pc:chgData name="Kuennen, Jan-Rasmus" userId="210854f8-b2a0-41e4-82c6-2a4553f0f613" providerId="ADAL" clId="{E7F48BF1-D5CD-450D-87EB-C0836049B412}" dt="2022-09-09T09:55:01.825" v="500" actId="20577"/>
        <pc:sldMkLst>
          <pc:docMk/>
          <pc:sldMk cId="1368240619" sldId="2134804876"/>
        </pc:sldMkLst>
        <pc:spChg chg="mod">
          <ac:chgData name="Kuennen, Jan-Rasmus" userId="210854f8-b2a0-41e4-82c6-2a4553f0f613" providerId="ADAL" clId="{E7F48BF1-D5CD-450D-87EB-C0836049B412}" dt="2022-09-09T09:54:47.286" v="464" actId="1076"/>
          <ac:spMkLst>
            <pc:docMk/>
            <pc:sldMk cId="1368240619" sldId="2134804876"/>
            <ac:spMk id="8" creationId="{2C9B892E-3279-4B6E-8A12-859E5C689D3D}"/>
          </ac:spMkLst>
        </pc:spChg>
        <pc:spChg chg="mod">
          <ac:chgData name="Kuennen, Jan-Rasmus" userId="210854f8-b2a0-41e4-82c6-2a4553f0f613" providerId="ADAL" clId="{E7F48BF1-D5CD-450D-87EB-C0836049B412}" dt="2022-09-09T09:55:01.825" v="500" actId="20577"/>
          <ac:spMkLst>
            <pc:docMk/>
            <pc:sldMk cId="1368240619" sldId="2134804876"/>
            <ac:spMk id="15" creationId="{EAB3546B-6B62-4884-AAF6-925BEC164B20}"/>
          </ac:spMkLst>
        </pc:spChg>
      </pc:sldChg>
      <pc:sldChg chg="del">
        <pc:chgData name="Kuennen, Jan-Rasmus" userId="210854f8-b2a0-41e4-82c6-2a4553f0f613" providerId="ADAL" clId="{E7F48BF1-D5CD-450D-87EB-C0836049B412}" dt="2022-09-09T09:35:53.634" v="2" actId="47"/>
        <pc:sldMkLst>
          <pc:docMk/>
          <pc:sldMk cId="3629899620" sldId="2134804878"/>
        </pc:sldMkLst>
      </pc:sldChg>
      <pc:sldChg chg="del">
        <pc:chgData name="Kuennen, Jan-Rasmus" userId="210854f8-b2a0-41e4-82c6-2a4553f0f613" providerId="ADAL" clId="{E7F48BF1-D5CD-450D-87EB-C0836049B412}" dt="2022-09-09T09:35:44.778" v="1" actId="47"/>
        <pc:sldMkLst>
          <pc:docMk/>
          <pc:sldMk cId="3654066249" sldId="2134804879"/>
        </pc:sldMkLst>
      </pc:sldChg>
      <pc:sldChg chg="delSp modSp ord">
        <pc:chgData name="Kuennen, Jan-Rasmus" userId="210854f8-b2a0-41e4-82c6-2a4553f0f613" providerId="ADAL" clId="{E7F48BF1-D5CD-450D-87EB-C0836049B412}" dt="2022-09-09T09:43:55.720" v="67" actId="1036"/>
        <pc:sldMkLst>
          <pc:docMk/>
          <pc:sldMk cId="1559717865" sldId="2134804885"/>
        </pc:sldMkLst>
        <pc:spChg chg="del">
          <ac:chgData name="Kuennen, Jan-Rasmus" userId="210854f8-b2a0-41e4-82c6-2a4553f0f613" providerId="ADAL" clId="{E7F48BF1-D5CD-450D-87EB-C0836049B412}" dt="2022-09-09T09:43:52.072" v="47" actId="478"/>
          <ac:spMkLst>
            <pc:docMk/>
            <pc:sldMk cId="1559717865" sldId="2134804885"/>
            <ac:spMk id="11" creationId="{B2464D0C-EBBC-45D0-B70D-3E3E4D9D98F6}"/>
          </ac:spMkLst>
        </pc:spChg>
        <pc:spChg chg="mod">
          <ac:chgData name="Kuennen, Jan-Rasmus" userId="210854f8-b2a0-41e4-82c6-2a4553f0f613" providerId="ADAL" clId="{E7F48BF1-D5CD-450D-87EB-C0836049B412}" dt="2022-09-09T09:43:55.720" v="67" actId="1036"/>
          <ac:spMkLst>
            <pc:docMk/>
            <pc:sldMk cId="1559717865" sldId="2134804885"/>
            <ac:spMk id="15" creationId="{4E672BBE-2FEA-481A-AD3E-33FE2BDB5C30}"/>
          </ac:spMkLst>
        </pc:spChg>
        <pc:spChg chg="mod">
          <ac:chgData name="Kuennen, Jan-Rasmus" userId="210854f8-b2a0-41e4-82c6-2a4553f0f613" providerId="ADAL" clId="{E7F48BF1-D5CD-450D-87EB-C0836049B412}" dt="2022-09-09T09:43:55.720" v="67" actId="1036"/>
          <ac:spMkLst>
            <pc:docMk/>
            <pc:sldMk cId="1559717865" sldId="2134804885"/>
            <ac:spMk id="19" creationId="{858F8301-932A-4D11-A080-820D230FF37B}"/>
          </ac:spMkLst>
        </pc:spChg>
      </pc:sldChg>
      <pc:sldChg chg="del">
        <pc:chgData name="Kuennen, Jan-Rasmus" userId="210854f8-b2a0-41e4-82c6-2a4553f0f613" providerId="ADAL" clId="{E7F48BF1-D5CD-450D-87EB-C0836049B412}" dt="2022-09-09T09:36:36.147" v="23" actId="47"/>
        <pc:sldMkLst>
          <pc:docMk/>
          <pc:sldMk cId="2215189273" sldId="2134804886"/>
        </pc:sldMkLst>
      </pc:sldChg>
      <pc:sldChg chg="delSp modSp mod modShow">
        <pc:chgData name="Kuennen, Jan-Rasmus" userId="210854f8-b2a0-41e4-82c6-2a4553f0f613" providerId="ADAL" clId="{E7F48BF1-D5CD-450D-87EB-C0836049B412}" dt="2022-09-09T09:43:20.315" v="44" actId="1035"/>
        <pc:sldMkLst>
          <pc:docMk/>
          <pc:sldMk cId="2230822108" sldId="2134804887"/>
        </pc:sldMkLst>
        <pc:spChg chg="mod">
          <ac:chgData name="Kuennen, Jan-Rasmus" userId="210854f8-b2a0-41e4-82c6-2a4553f0f613" providerId="ADAL" clId="{E7F48BF1-D5CD-450D-87EB-C0836049B412}" dt="2022-09-09T09:43:20.315" v="44" actId="1035"/>
          <ac:spMkLst>
            <pc:docMk/>
            <pc:sldMk cId="2230822108" sldId="2134804887"/>
            <ac:spMk id="10" creationId="{5222F83C-EFE5-442E-A7F4-64447C18ECC1}"/>
          </ac:spMkLst>
        </pc:spChg>
        <pc:spChg chg="del mod">
          <ac:chgData name="Kuennen, Jan-Rasmus" userId="210854f8-b2a0-41e4-82c6-2a4553f0f613" providerId="ADAL" clId="{E7F48BF1-D5CD-450D-87EB-C0836049B412}" dt="2022-09-09T09:43:16.223" v="27" actId="478"/>
          <ac:spMkLst>
            <pc:docMk/>
            <pc:sldMk cId="2230822108" sldId="2134804887"/>
            <ac:spMk id="11" creationId="{B2464D0C-EBBC-45D0-B70D-3E3E4D9D98F6}"/>
          </ac:spMkLst>
        </pc:spChg>
        <pc:spChg chg="mod">
          <ac:chgData name="Kuennen, Jan-Rasmus" userId="210854f8-b2a0-41e4-82c6-2a4553f0f613" providerId="ADAL" clId="{E7F48BF1-D5CD-450D-87EB-C0836049B412}" dt="2022-09-09T09:43:20.315" v="44" actId="1035"/>
          <ac:spMkLst>
            <pc:docMk/>
            <pc:sldMk cId="2230822108" sldId="2134804887"/>
            <ac:spMk id="15" creationId="{4E672BBE-2FEA-481A-AD3E-33FE2BDB5C30}"/>
          </ac:spMkLst>
        </pc:spChg>
        <pc:spChg chg="del">
          <ac:chgData name="Kuennen, Jan-Rasmus" userId="210854f8-b2a0-41e4-82c6-2a4553f0f613" providerId="ADAL" clId="{E7F48BF1-D5CD-450D-87EB-C0836049B412}" dt="2022-09-09T09:36:10.769" v="5" actId="478"/>
          <ac:spMkLst>
            <pc:docMk/>
            <pc:sldMk cId="2230822108" sldId="2134804887"/>
            <ac:spMk id="17" creationId="{DB4E0894-09B0-4502-BD9F-0B7D2A45004D}"/>
          </ac:spMkLst>
        </pc:spChg>
        <pc:spChg chg="del">
          <ac:chgData name="Kuennen, Jan-Rasmus" userId="210854f8-b2a0-41e4-82c6-2a4553f0f613" providerId="ADAL" clId="{E7F48BF1-D5CD-450D-87EB-C0836049B412}" dt="2022-09-09T09:36:10.769" v="5" actId="478"/>
          <ac:spMkLst>
            <pc:docMk/>
            <pc:sldMk cId="2230822108" sldId="2134804887"/>
            <ac:spMk id="21" creationId="{E0243047-07A5-43A7-8CFF-DCF666F6614A}"/>
          </ac:spMkLst>
        </pc:spChg>
      </pc:sldChg>
      <pc:sldChg chg="del">
        <pc:chgData name="Kuennen, Jan-Rasmus" userId="210854f8-b2a0-41e4-82c6-2a4553f0f613" providerId="ADAL" clId="{E7F48BF1-D5CD-450D-87EB-C0836049B412}" dt="2022-09-09T09:36:16.517" v="21" actId="47"/>
        <pc:sldMkLst>
          <pc:docMk/>
          <pc:sldMk cId="535042193" sldId="2134804888"/>
        </pc:sldMkLst>
      </pc:sldChg>
      <pc:sldChg chg="del">
        <pc:chgData name="Kuennen, Jan-Rasmus" userId="210854f8-b2a0-41e4-82c6-2a4553f0f613" providerId="ADAL" clId="{E7F48BF1-D5CD-450D-87EB-C0836049B412}" dt="2022-09-09T09:35:54.721" v="3" actId="47"/>
        <pc:sldMkLst>
          <pc:docMk/>
          <pc:sldMk cId="2679020772" sldId="2134804889"/>
        </pc:sldMkLst>
      </pc:sldChg>
      <pc:sldChg chg="del">
        <pc:chgData name="Kuennen, Jan-Rasmus" userId="210854f8-b2a0-41e4-82c6-2a4553f0f613" providerId="ADAL" clId="{E7F48BF1-D5CD-450D-87EB-C0836049B412}" dt="2022-09-09T09:34:21.693" v="0" actId="47"/>
        <pc:sldMkLst>
          <pc:docMk/>
          <pc:sldMk cId="220043429" sldId="2134804894"/>
        </pc:sldMkLst>
      </pc:sldChg>
    </pc:docChg>
  </pc:docChgLst>
</pc:chgInfo>
</file>

<file path=ppt/comments/modernComment_7F3E896A_4AA06D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B8DB4E-83DA-4C78-B7CD-2E1960163ABB}" authorId="{2B19AB55-213D-5101-CC3A-938BD7C7908A}" status="resolved" created="2022-05-02T05:30:34.38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52027672" sldId="2134804842"/>
      <ac:spMk id="19" creationId="{F61DC722-CC7A-FD8C-5608-599AF3F915D9}"/>
      <ac:txMk cp="38" len="160">
        <ac:context len="199" hash="994922561"/>
      </ac:txMk>
    </ac:txMkLst>
    <p188:pos x="7549220" y="417931"/>
    <p188:txBody>
      <a:bodyPr/>
      <a:lstStyle/>
      <a:p>
        <a:r>
          <a:rPr lang="en-GB"/>
          <a:t>We would also need Goran's model to "translate" sector-hours to actual manpower, i.e. ATCOs?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0701-1279-674F-85B0-BBD88D152F28}" type="datetimeFigureOut">
              <a:rPr lang="fr-FR" smtClean="0"/>
              <a:t>09/09/2022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A9573-4D05-FE4C-BC54-30B66E5E6499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05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A9573-4D05-FE4C-BC54-30B66E5E6499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144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83B1-3C45-4903-9B35-E68CC480702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6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already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flexible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in </a:t>
            </a:r>
            <a:r>
              <a:rPr lang="de-DE" dirty="0" err="1"/>
              <a:t>aviation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: </a:t>
            </a:r>
            <a:r>
              <a:rPr lang="de-DE" dirty="0" err="1"/>
              <a:t>whenever</a:t>
            </a:r>
            <a:r>
              <a:rPr lang="de-DE" dirty="0"/>
              <a:t> a Lufthansa </a:t>
            </a:r>
            <a:r>
              <a:rPr lang="de-DE" dirty="0" err="1"/>
              <a:t>crew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pushes</a:t>
            </a:r>
            <a:r>
              <a:rPr lang="de-DE" dirty="0"/>
              <a:t> back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forth</a:t>
            </a:r>
            <a:r>
              <a:rPr lang="de-DE" dirty="0"/>
              <a:t>)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curtain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business</a:t>
            </a:r>
            <a:r>
              <a:rPr lang="de-DE" dirty="0"/>
              <a:t> &amp; </a:t>
            </a:r>
            <a:r>
              <a:rPr lang="de-DE" dirty="0" err="1"/>
              <a:t>economy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on A320,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flexible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 in </a:t>
            </a:r>
            <a:r>
              <a:rPr lang="de-DE" dirty="0" err="1"/>
              <a:t>action</a:t>
            </a:r>
            <a:r>
              <a:rPr lang="de-DE" dirty="0"/>
              <a:t>! (</a:t>
            </a:r>
            <a:r>
              <a:rPr lang="de-DE" dirty="0" err="1"/>
              <a:t>adjusting</a:t>
            </a:r>
            <a:r>
              <a:rPr lang="de-DE" dirty="0"/>
              <a:t> </a:t>
            </a:r>
            <a:r>
              <a:rPr lang="de-DE" dirty="0" err="1"/>
              <a:t>supply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)</a:t>
            </a:r>
          </a:p>
          <a:p>
            <a:r>
              <a:rPr lang="de-DE" dirty="0"/>
              <a:t>And </a:t>
            </a:r>
            <a:r>
              <a:rPr lang="de-DE" dirty="0" err="1"/>
              <a:t>we</a:t>
            </a:r>
            <a:r>
              <a:rPr lang="de-DE" dirty="0"/>
              <a:t> will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outside </a:t>
            </a:r>
            <a:r>
              <a:rPr lang="de-DE" dirty="0" err="1"/>
              <a:t>aviation</a:t>
            </a:r>
            <a:r>
              <a:rPr lang="de-DE" dirty="0"/>
              <a:t> </a:t>
            </a:r>
            <a:r>
              <a:rPr lang="de-DE" dirty="0" err="1"/>
              <a:t>industry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talk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Florian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Copyright IBM Corporation 2005–2007</a:t>
            </a:r>
          </a:p>
        </p:txBody>
      </p:sp>
    </p:spTree>
    <p:extLst>
      <p:ext uri="{BB962C8B-B14F-4D97-AF65-F5344CB8AC3E}">
        <p14:creationId xmlns:p14="http://schemas.microsoft.com/office/powerpoint/2010/main" val="4015048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B83B1-3C45-4903-9B35-E68CC480702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8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B83B1-3C45-4903-9B35-E68CC48070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1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B83B1-3C45-4903-9B35-E68CC480702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CBC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On LHS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sector-hours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ACCs in </a:t>
            </a:r>
            <a:r>
              <a:rPr lang="de-DE" dirty="0" err="1"/>
              <a:t>Switzerland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50 </a:t>
            </a:r>
            <a:r>
              <a:rPr lang="de-DE" dirty="0" err="1"/>
              <a:t>scenarios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tested</a:t>
            </a:r>
            <a:r>
              <a:rPr lang="de-DE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scenario</a:t>
            </a:r>
            <a:r>
              <a:rPr lang="de-DE" dirty="0"/>
              <a:t>, </a:t>
            </a:r>
            <a:r>
              <a:rPr lang="de-DE" dirty="0" err="1"/>
              <a:t>either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</a:t>
            </a:r>
            <a:r>
              <a:rPr lang="de-DE" dirty="0" err="1"/>
              <a:t>hours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allocated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Geneva </a:t>
            </a:r>
            <a:r>
              <a:rPr lang="de-DE" dirty="0" err="1"/>
              <a:t>vs</a:t>
            </a:r>
            <a:r>
              <a:rPr lang="de-DE" dirty="0"/>
              <a:t> </a:t>
            </a:r>
            <a:r>
              <a:rPr lang="de-DE" dirty="0" err="1"/>
              <a:t>Zurich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EB83B1-3C45-4903-9B35-E68CC480702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02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38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5EE5EC-AC9F-8440-8D85-D3C96900B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F21836-5ADD-F842-BF3C-B9F3E77D7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C79ABC-89C1-D642-AEFD-2ED281B9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94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2632A-1DC2-2347-8D18-3E65D462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9475F3-C7DD-414A-9588-00BA28571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E5F81E-3605-8546-A4FB-C3D7AE65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2628AC-DC70-9C4D-81B5-33D17B8EF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34510E-7C19-A942-989C-E50942330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640E9F-6F94-F94D-B127-285AC905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36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70A50C-2928-2647-BF65-2DB0B579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24B748-F39B-A842-8F1C-4CF04753A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2B85B3-1151-1A4A-9F2D-B97BAC762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354530-31EB-8E40-8DDA-7ECAF82C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5A6EB3-3CB3-9F46-A289-8CC21650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A49F2C-06E8-5642-AD05-C0B4D7CB0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9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6CA11-5A2C-CB4A-A728-E0FE87C7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56D5C6-3181-F14C-B4FC-AED965AB7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1D0367-83AA-324E-8C42-959F20B0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AAA39-927C-414B-A5E0-E2E67B1C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532FF8-6274-CC42-806C-330C2324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50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612438-D6B1-414A-AE13-347295211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6EDA89-7E8F-B64F-82F6-EA07DB328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92DC3B-580D-A042-9111-906A19F6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4F675-3B59-8D40-B1B0-91E266C77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2D5D6-369C-CC4A-9EAB-3BDE5778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86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0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E0E36-9B38-4846-9B1F-9F3CC32B4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9255E-7A55-43AF-9CC7-E5EB0C21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7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BD24F-5102-A442-AF7A-31AA7A272D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3500" b="1"/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368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E5C8D-4CBA-0148-A4B1-EFDB92B27C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E67F35E-C4E6-C44C-A18A-1C5E14954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826D30-6BDB-364F-AC03-4B7D6E47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0BDAC-0B52-4D46-9B6F-1D3248C5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8099D7-958D-9042-B4FD-2777E732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392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F47BF-DE0D-F947-B592-7E35ADDB4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2F1595-A6B0-1741-8899-B1C63A82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B0182-6E7F-4B45-80F8-3CB4117EB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3D463E-45E1-6F4E-BB84-B2DEAC36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CADENZA @ ERA meeting, Prague, 11 May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9F3715-1E6E-8E41-BC5A-5EF9E4A8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552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3BF42-72BD-744A-BA56-4E9CCE1B7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0542D-3B60-6542-BD00-3EC4A0DE1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520ECE-1FED-0448-930B-A9137090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EBEA7-6D03-BC44-8000-198582C7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E03F03-4B15-8A41-8BFD-CBD033B6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75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8863F2-C25B-B74E-ABDF-5F4EA101D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091AC-F3CC-C449-A82B-42AEE6993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269545-C1BE-054A-9242-EA08908B8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26E8BC-FAA2-D247-9CA6-12D5417D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BDFB2F-CDA4-E842-8C6F-7C7169E22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61BE15-9516-C94A-B6F2-3B6AB704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64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CA14F6-9DBA-5E4D-AE48-2BD45564C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25218-E4FD-3B44-882A-E1D97CD9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3044C76-7A39-0140-8D89-A65F0A822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780354-68CF-A341-AFAE-35C727E89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285439-2F64-B94E-A5E0-D507E32D4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1A67385-683E-614E-89C7-E5B2533F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05BC9E-398E-914A-9CB6-8B5E84A9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463F02-5454-1348-BD9D-24435F9D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95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2FB5A-6C02-454B-A26D-A5EBBC6F2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19A624-53AA-6E4C-B053-2F378D1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2464BA-65C0-A54B-BB89-C59FCBB2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CADENZA @ ERA meeting, Prague, 11 May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D351B9-9002-884F-8CC6-5B6DAB17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5C6FAFD4-9B1F-4EB9-8DDF-3B353D3057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054176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5C6FAFD4-9B1F-4EB9-8DDF-3B353D3057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3C5031FE-FE1B-1342-B6C0-074B3BA973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1268" y="1"/>
            <a:ext cx="12169463" cy="685799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7862D-A234-4033-94F6-4A146DCFE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568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DFA61D2-B5F3-48C3-9F00-C739717E5E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41533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DFA61D2-B5F3-48C3-9F00-C739717E5E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924E752-A9D8-DC46-B5C4-59D1A6C28C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71096" y="0"/>
            <a:ext cx="12463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2A887E90-C958-4373-8A2F-F169ADE560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30041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6" progId="TCLayout.ActiveDocument.1">
                  <p:embed/>
                </p:oleObj>
              </mc:Choice>
              <mc:Fallback>
                <p:oleObj name="think-cell Slide" r:id="rId14" imgW="395" imgH="396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2A887E90-C958-4373-8A2F-F169ADE560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9DC76206-6E17-B74D-B92D-4FB5AFFDDFF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" y="5544000"/>
            <a:ext cx="12191999" cy="1152000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7B6A4C-3D59-894B-8F8B-23465C06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541032"/>
            <a:ext cx="7033368" cy="409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BA081E-7345-5D42-85A3-7758C370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303" y="1872000"/>
            <a:ext cx="8037961" cy="403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39F459-3FF9-F149-898A-CAE4F153C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7483" y="6419088"/>
            <a:ext cx="2743200" cy="2365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150" dirty="0"/>
              <a:t>09-05-22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C4AD98-0AFC-DE48-AEC5-68DF1DC76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736" y="6419665"/>
            <a:ext cx="1742039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CADENZA @ ERA meeting, Prague, 11 May 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B0DF4-E951-F041-BE2E-779BA8A61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0C76E6-0B66-8944-91D4-A1BC6652E29F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ED0457-E830-1148-9D7C-205ACCD5699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089264" y="237927"/>
            <a:ext cx="1548000" cy="7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8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54CB76-E6F4-41AE-9EE4-D910DCAD67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6000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54CB76-E6F4-41AE-9EE4-D910DCAD67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80D6ED24-5F35-AC41-9CD3-C1E55EF28B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68" y="0"/>
            <a:ext cx="121694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adenza-project.eu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slide" Target="slide6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7F3E896A_4AA06D18.xml"/><Relationship Id="rId3" Type="http://schemas.openxmlformats.org/officeDocument/2006/relationships/tags" Target="../tags/tag1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5.xml"/><Relationship Id="rId10" Type="http://schemas.openxmlformats.org/officeDocument/2006/relationships/image" Target="../media/image1.emf"/><Relationship Id="rId4" Type="http://schemas.openxmlformats.org/officeDocument/2006/relationships/tags" Target="../tags/tag14.xml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" Target="slide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F725DF6-3E2D-D94B-8D4C-92EE982BF60E}"/>
              </a:ext>
            </a:extLst>
          </p:cNvPr>
          <p:cNvSpPr txBox="1"/>
          <p:nvPr/>
        </p:nvSpPr>
        <p:spPr>
          <a:xfrm>
            <a:off x="1929283" y="2110534"/>
            <a:ext cx="8490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Network-oriented planning of cross-border capacity provision to increase resilience and improve performance</a:t>
            </a:r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36CAE4B-7295-0043-961F-A9FB0E91915C}"/>
              </a:ext>
            </a:extLst>
          </p:cNvPr>
          <p:cNvSpPr txBox="1"/>
          <p:nvPr/>
        </p:nvSpPr>
        <p:spPr>
          <a:xfrm>
            <a:off x="2680" y="4222578"/>
            <a:ext cx="1216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Single European Sky and Resilience in ATM (15 September 2022)</a:t>
            </a: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Sofia, Bulgaria</a:t>
            </a:r>
            <a:endParaRPr lang="fr-BE" sz="2000" dirty="0">
              <a:solidFill>
                <a:srgbClr val="FFFFFF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F3288A-1430-45F7-B6B7-419F37577112}"/>
              </a:ext>
            </a:extLst>
          </p:cNvPr>
          <p:cNvGrpSpPr/>
          <p:nvPr/>
        </p:nvGrpSpPr>
        <p:grpSpPr>
          <a:xfrm>
            <a:off x="2125483" y="5130776"/>
            <a:ext cx="7941033" cy="730770"/>
            <a:chOff x="1162050" y="4878455"/>
            <a:chExt cx="9315450" cy="8572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0A801B-27F9-3278-F9E7-F87D1391D926}"/>
                </a:ext>
              </a:extLst>
            </p:cNvPr>
            <p:cNvSpPr/>
            <p:nvPr/>
          </p:nvSpPr>
          <p:spPr>
            <a:xfrm>
              <a:off x="1162050" y="4878455"/>
              <a:ext cx="9315450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B84D5E-CD7E-51EF-4A22-46EB48C04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162" y="5019080"/>
              <a:ext cx="2059484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2D9AC1-E80F-FDC3-4CBA-FA103E881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583306" y="5076001"/>
              <a:ext cx="1529999" cy="50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C5F9CE-63CD-E80C-EB6F-DB7F0609B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6142" y="5047426"/>
              <a:ext cx="1329233" cy="540000"/>
            </a:xfrm>
            <a:prstGeom prst="rect">
              <a:avLst/>
            </a:prstGeom>
          </p:spPr>
        </p:pic>
        <p:pic>
          <p:nvPicPr>
            <p:cNvPr id="7" name="Picture 6" descr="Related image">
              <a:extLst>
                <a:ext uri="{FF2B5EF4-FFF2-40B4-BE49-F238E27FC236}">
                  <a16:creationId xmlns:a16="http://schemas.microsoft.com/office/drawing/2014/main" id="{4AE0B899-3CD3-052D-6DAD-8592B9DAA943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212" y="5024253"/>
              <a:ext cx="545950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F91528-34A9-FF86-02FA-7E76AD99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6999" y="5024253"/>
              <a:ext cx="2182764" cy="540000"/>
            </a:xfrm>
            <a:prstGeom prst="rect">
              <a:avLst/>
            </a:prstGeom>
            <a:noFill/>
          </p:spPr>
        </p:pic>
      </p:grpSp>
      <p:sp>
        <p:nvSpPr>
          <p:cNvPr id="12" name="ZoneTexte 2">
            <a:extLst>
              <a:ext uri="{FF2B5EF4-FFF2-40B4-BE49-F238E27FC236}">
                <a16:creationId xmlns:a16="http://schemas.microsoft.com/office/drawing/2014/main" id="{4C907D40-B1A3-4770-BA1C-6F20BC5616A2}"/>
              </a:ext>
            </a:extLst>
          </p:cNvPr>
          <p:cNvSpPr txBox="1"/>
          <p:nvPr/>
        </p:nvSpPr>
        <p:spPr>
          <a:xfrm>
            <a:off x="2262835" y="3686872"/>
            <a:ext cx="76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Jan-Rasmus Künnen (WHU)</a:t>
            </a:r>
            <a:endParaRPr lang="fr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0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FA2D6D6C-22C3-40CE-A641-09A8D3A9C0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7826847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FA2D6D6C-22C3-40CE-A641-09A8D3A9C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BCB45-92D1-4E2A-A3D8-361D311C8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34C04D-FF0A-4E64-AB07-94B7D3AAB6A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40F81-D82B-484C-BD30-158E0678CDF9}"/>
              </a:ext>
            </a:extLst>
          </p:cNvPr>
          <p:cNvSpPr txBox="1"/>
          <p:nvPr/>
        </p:nvSpPr>
        <p:spPr>
          <a:xfrm>
            <a:off x="721320" y="4868619"/>
            <a:ext cx="11065395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 dirty="0">
                <a:solidFill>
                  <a:schemeClr val="accent1"/>
                </a:solidFill>
              </a:rPr>
              <a:t>Insights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133" dirty="0">
                <a:solidFill>
                  <a:schemeClr val="bg1">
                    <a:lumMod val="50000"/>
                  </a:schemeClr>
                </a:solidFill>
              </a:rPr>
              <a:t>We observe </a:t>
            </a:r>
            <a:r>
              <a:rPr lang="en-GB" sz="2133" b="1" dirty="0">
                <a:solidFill>
                  <a:schemeClr val="bg1">
                    <a:lumMod val="50000"/>
                  </a:schemeClr>
                </a:solidFill>
              </a:rPr>
              <a:t>lower variation in displacement cost </a:t>
            </a:r>
            <a:r>
              <a:rPr lang="en-GB" sz="2133" dirty="0">
                <a:solidFill>
                  <a:schemeClr val="bg1">
                    <a:lumMod val="50000"/>
                  </a:schemeClr>
                </a:solidFill>
              </a:rPr>
              <a:t>if capacity sharing is allowed (resilience!)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133" dirty="0">
                <a:solidFill>
                  <a:schemeClr val="bg1">
                    <a:lumMod val="50000"/>
                  </a:schemeClr>
                </a:solidFill>
              </a:rPr>
              <a:t>In our study, cross-border sharing achieves almost lowest-possible </a:t>
            </a:r>
            <a:r>
              <a:rPr lang="en-GB" sz="2133" dirty="0" err="1">
                <a:solidFill>
                  <a:schemeClr val="bg1">
                    <a:lumMod val="50000"/>
                  </a:schemeClr>
                </a:solidFill>
              </a:rPr>
              <a:t>displ</a:t>
            </a:r>
            <a:r>
              <a:rPr lang="en-GB" sz="2133" dirty="0">
                <a:solidFill>
                  <a:schemeClr val="bg1">
                    <a:lumMod val="50000"/>
                  </a:schemeClr>
                </a:solidFill>
              </a:rPr>
              <a:t>. cost (see lower bound)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133" dirty="0">
                <a:solidFill>
                  <a:schemeClr val="bg1">
                    <a:lumMod val="50000"/>
                  </a:schemeClr>
                </a:solidFill>
              </a:rPr>
              <a:t>Cross-border sharing achieves better results in all scenarios than cross-ACC sharing</a:t>
            </a:r>
            <a:endParaRPr lang="de-DE" sz="2133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5AD9A-6557-23A0-E53B-1FDD3AFAFFC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25551" y="1507456"/>
            <a:ext cx="8056642" cy="3329185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DB27062E-183B-25BC-8AC4-3617AB81A862}"/>
              </a:ext>
            </a:extLst>
          </p:cNvPr>
          <p:cNvSpPr txBox="1">
            <a:spLocks/>
          </p:cNvSpPr>
          <p:nvPr/>
        </p:nvSpPr>
        <p:spPr bwMode="auto">
          <a:xfrm>
            <a:off x="611423" y="316927"/>
            <a:ext cx="9220096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GB" sz="2800" dirty="0">
                <a:solidFill>
                  <a:schemeClr val="accent2"/>
                </a:solidFill>
              </a:rPr>
              <a:t>Capacity sharing: </a:t>
            </a:r>
            <a:r>
              <a:rPr lang="en-GB" sz="2800" b="0" dirty="0">
                <a:solidFill>
                  <a:schemeClr val="accent2"/>
                </a:solidFill>
              </a:rPr>
              <a:t>It also allows more stable network performance in terms of displacement cost variation</a:t>
            </a:r>
          </a:p>
        </p:txBody>
      </p:sp>
    </p:spTree>
    <p:extLst>
      <p:ext uri="{BB962C8B-B14F-4D97-AF65-F5344CB8AC3E}">
        <p14:creationId xmlns:p14="http://schemas.microsoft.com/office/powerpoint/2010/main" val="324902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FA2D6D6C-22C3-40CE-A641-09A8D3A9C0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6937759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FA2D6D6C-22C3-40CE-A641-09A8D3A9C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BCB45-92D1-4E2A-A3D8-361D311C8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34C04D-FF0A-4E64-AB07-94B7D3AAB6A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40F81-D82B-484C-BD30-158E0678CDF9}"/>
              </a:ext>
            </a:extLst>
          </p:cNvPr>
          <p:cNvSpPr txBox="1"/>
          <p:nvPr/>
        </p:nvSpPr>
        <p:spPr>
          <a:xfrm>
            <a:off x="721321" y="4920058"/>
            <a:ext cx="10915944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 dirty="0">
                <a:solidFill>
                  <a:schemeClr val="accent1"/>
                </a:solidFill>
              </a:rPr>
              <a:t>Insights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133" dirty="0">
                <a:solidFill>
                  <a:schemeClr val="bg1">
                    <a:lumMod val="50000"/>
                  </a:schemeClr>
                </a:solidFill>
              </a:rPr>
              <a:t>Capacity sharing provides most benefit in morning and evening peak times, realizing ~80% of total improvement during those hours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133" dirty="0">
                <a:solidFill>
                  <a:schemeClr val="bg1">
                    <a:lumMod val="50000"/>
                  </a:schemeClr>
                </a:solidFill>
              </a:rPr>
              <a:t>Almost no benefit, as expected, during late evening/night</a:t>
            </a:r>
            <a:endParaRPr lang="de-DE" sz="2133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C0BDA6-8E50-D85C-E985-065E6004C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/>
        </p:blipFill>
        <p:spPr>
          <a:xfrm>
            <a:off x="2081871" y="1525220"/>
            <a:ext cx="7975870" cy="3329185"/>
          </a:xfr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F60C708-E12C-873D-F0A1-C8650A284ACB}"/>
              </a:ext>
            </a:extLst>
          </p:cNvPr>
          <p:cNvSpPr txBox="1">
            <a:spLocks/>
          </p:cNvSpPr>
          <p:nvPr/>
        </p:nvSpPr>
        <p:spPr bwMode="auto">
          <a:xfrm>
            <a:off x="611423" y="316927"/>
            <a:ext cx="928178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GB" sz="2800" dirty="0">
                <a:solidFill>
                  <a:schemeClr val="accent2"/>
                </a:solidFill>
              </a:rPr>
              <a:t>Capacity sharing : </a:t>
            </a:r>
            <a:r>
              <a:rPr lang="en-GB" sz="2800" b="0" dirty="0">
                <a:solidFill>
                  <a:schemeClr val="accent2"/>
                </a:solidFill>
              </a:rPr>
              <a:t>Capacity sharing improves network performance particularly at peak times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965CF-30A1-4A5A-9367-F2E7C4D63581}"/>
              </a:ext>
            </a:extLst>
          </p:cNvPr>
          <p:cNvSpPr txBox="1"/>
          <p:nvPr/>
        </p:nvSpPr>
        <p:spPr>
          <a:xfrm>
            <a:off x="4300695" y="4403377"/>
            <a:ext cx="663191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de-DE" sz="105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5am</a:t>
            </a:r>
            <a:endParaRPr lang="en-US" sz="105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DB7D4-69A4-9D00-45D6-A0FEE404D3EA}"/>
              </a:ext>
            </a:extLst>
          </p:cNvPr>
          <p:cNvSpPr txBox="1"/>
          <p:nvPr/>
        </p:nvSpPr>
        <p:spPr>
          <a:xfrm>
            <a:off x="2844614" y="4403377"/>
            <a:ext cx="834013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de-DE" sz="1050" dirty="0" err="1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midnight</a:t>
            </a:r>
            <a:endParaRPr lang="en-US" sz="105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E3A428-0D0C-3F3F-CA6D-4AB666BA02E9}"/>
              </a:ext>
            </a:extLst>
          </p:cNvPr>
          <p:cNvSpPr txBox="1"/>
          <p:nvPr/>
        </p:nvSpPr>
        <p:spPr>
          <a:xfrm>
            <a:off x="5646242" y="4396563"/>
            <a:ext cx="663191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de-DE" sz="105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10am</a:t>
            </a:r>
            <a:endParaRPr lang="en-US" sz="105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B4421-9320-0752-C30A-BE7072249AE7}"/>
              </a:ext>
            </a:extLst>
          </p:cNvPr>
          <p:cNvSpPr txBox="1"/>
          <p:nvPr/>
        </p:nvSpPr>
        <p:spPr>
          <a:xfrm>
            <a:off x="6991789" y="4396563"/>
            <a:ext cx="663191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de-DE" sz="105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3pm</a:t>
            </a:r>
            <a:endParaRPr lang="en-US" sz="105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4300E9-46D5-7725-3088-1C2E8FBCBFF1}"/>
              </a:ext>
            </a:extLst>
          </p:cNvPr>
          <p:cNvSpPr/>
          <p:nvPr/>
        </p:nvSpPr>
        <p:spPr>
          <a:xfrm>
            <a:off x="4471517" y="1627831"/>
            <a:ext cx="894304" cy="2736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836021-C0E2-0845-8542-399B32F3A318}"/>
              </a:ext>
            </a:extLst>
          </p:cNvPr>
          <p:cNvSpPr txBox="1"/>
          <p:nvPr/>
        </p:nvSpPr>
        <p:spPr>
          <a:xfrm>
            <a:off x="8337336" y="4396563"/>
            <a:ext cx="663191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de-DE" sz="1050" dirty="0">
                <a:solidFill>
                  <a:srgbClr val="272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8pm</a:t>
            </a:r>
            <a:endParaRPr lang="en-US" sz="1050" dirty="0">
              <a:solidFill>
                <a:srgbClr val="272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B8BEFD-8791-5082-1F14-783B33F8EC70}"/>
              </a:ext>
            </a:extLst>
          </p:cNvPr>
          <p:cNvSpPr/>
          <p:nvPr/>
        </p:nvSpPr>
        <p:spPr>
          <a:xfrm>
            <a:off x="7323383" y="1627831"/>
            <a:ext cx="1107183" cy="2736000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F2E7EA-2139-E707-30E6-9CEF6482F830}"/>
              </a:ext>
            </a:extLst>
          </p:cNvPr>
          <p:cNvSpPr txBox="1"/>
          <p:nvPr/>
        </p:nvSpPr>
        <p:spPr>
          <a:xfrm>
            <a:off x="4410294" y="1308262"/>
            <a:ext cx="110718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de-DE" sz="105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de-DE" sz="10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endParaRPr lang="en-US" sz="105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E0996B-7553-77B0-23AD-DB7A4E7B7CE4}"/>
              </a:ext>
            </a:extLst>
          </p:cNvPr>
          <p:cNvSpPr txBox="1"/>
          <p:nvPr/>
        </p:nvSpPr>
        <p:spPr>
          <a:xfrm>
            <a:off x="7323382" y="1308262"/>
            <a:ext cx="110718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de-DE" sz="105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de-DE" sz="10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endParaRPr lang="en-US" sz="105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70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>
            <a:extLst>
              <a:ext uri="{FF2B5EF4-FFF2-40B4-BE49-F238E27FC236}">
                <a16:creationId xmlns:a16="http://schemas.microsoft.com/office/drawing/2014/main" id="{39D4189E-E18F-4FD4-AA6A-3C09B940D7E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437008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25" name="Object 24" hidden="1">
                        <a:extLst>
                          <a:ext uri="{FF2B5EF4-FFF2-40B4-BE49-F238E27FC236}">
                            <a16:creationId xmlns:a16="http://schemas.microsoft.com/office/drawing/2014/main" id="{39D4189E-E18F-4FD4-AA6A-3C09B940D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6400-8614-4D0D-BD5A-A8E7AEF7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63" y="2009670"/>
            <a:ext cx="10854701" cy="3747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err="1">
                <a:solidFill>
                  <a:schemeClr val="accent1"/>
                </a:solidFill>
              </a:rPr>
              <a:t>Capacity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sharing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enables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simultaneous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improvements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across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major</a:t>
            </a:r>
            <a:r>
              <a:rPr lang="de-DE" sz="2000" dirty="0">
                <a:solidFill>
                  <a:srgbClr val="272727"/>
                </a:solidFill>
              </a:rPr>
              <a:t> KPA </a:t>
            </a:r>
            <a:r>
              <a:rPr lang="de-DE" sz="2000" dirty="0" err="1">
                <a:solidFill>
                  <a:srgbClr val="272727"/>
                </a:solidFill>
              </a:rPr>
              <a:t>by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allowing</a:t>
            </a:r>
            <a:r>
              <a:rPr lang="de-DE" sz="2000" dirty="0">
                <a:solidFill>
                  <a:srgbClr val="272727"/>
                </a:solidFill>
              </a:rPr>
              <a:t> flexible </a:t>
            </a:r>
            <a:r>
              <a:rPr lang="de-DE" sz="2000" dirty="0" err="1">
                <a:solidFill>
                  <a:srgbClr val="272727"/>
                </a:solidFill>
              </a:rPr>
              <a:t>use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of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capacity</a:t>
            </a:r>
            <a:r>
              <a:rPr lang="de-DE" sz="2000" dirty="0">
                <a:solidFill>
                  <a:srgbClr val="272727"/>
                </a:solidFill>
              </a:rPr>
              <a:t>:</a:t>
            </a:r>
          </a:p>
          <a:p>
            <a:pPr marL="1428716" lvl="1" indent="-285750">
              <a:buFont typeface="Wingdings" panose="05000000000000000000" pitchFamily="2" charset="2"/>
              <a:buChar char="§"/>
            </a:pPr>
            <a:r>
              <a:rPr lang="de-DE" sz="2000" i="1" dirty="0">
                <a:solidFill>
                  <a:srgbClr val="272727"/>
                </a:solidFill>
              </a:rPr>
              <a:t>Delay</a:t>
            </a:r>
            <a:r>
              <a:rPr lang="de-DE" sz="2000" dirty="0">
                <a:solidFill>
                  <a:srgbClr val="272727"/>
                </a:solidFill>
              </a:rPr>
              <a:t>: </a:t>
            </a:r>
            <a:r>
              <a:rPr lang="de-DE" sz="2000" dirty="0" err="1">
                <a:solidFill>
                  <a:srgbClr val="272727"/>
                </a:solidFill>
              </a:rPr>
              <a:t>Reduced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displacement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cost</a:t>
            </a:r>
            <a:r>
              <a:rPr lang="de-DE" sz="2000" dirty="0">
                <a:solidFill>
                  <a:srgbClr val="272727"/>
                </a:solidFill>
              </a:rPr>
              <a:t> (</a:t>
            </a:r>
            <a:r>
              <a:rPr lang="de-DE" sz="2000" dirty="0" err="1">
                <a:solidFill>
                  <a:srgbClr val="272727"/>
                </a:solidFill>
              </a:rPr>
              <a:t>up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to</a:t>
            </a:r>
            <a:r>
              <a:rPr lang="de-DE" sz="2000" dirty="0">
                <a:solidFill>
                  <a:srgbClr val="272727"/>
                </a:solidFill>
              </a:rPr>
              <a:t> -25%) and </a:t>
            </a:r>
            <a:r>
              <a:rPr lang="de-DE" sz="2000" dirty="0" err="1">
                <a:solidFill>
                  <a:srgbClr val="272727"/>
                </a:solidFill>
              </a:rPr>
              <a:t>more</a:t>
            </a:r>
            <a:r>
              <a:rPr lang="de-DE" sz="2000" dirty="0">
                <a:solidFill>
                  <a:srgbClr val="272727"/>
                </a:solidFill>
              </a:rPr>
              <a:t> resilient network </a:t>
            </a:r>
            <a:r>
              <a:rPr lang="de-DE" sz="2000" dirty="0" err="1">
                <a:solidFill>
                  <a:srgbClr val="272727"/>
                </a:solidFill>
              </a:rPr>
              <a:t>performance</a:t>
            </a:r>
            <a:endParaRPr lang="de-DE" sz="2000" dirty="0">
              <a:solidFill>
                <a:srgbClr val="272727"/>
              </a:solidFill>
            </a:endParaRPr>
          </a:p>
          <a:p>
            <a:pPr marL="1428716" lvl="1" indent="-285750">
              <a:buFont typeface="Wingdings" panose="05000000000000000000" pitchFamily="2" charset="2"/>
              <a:buChar char="§"/>
            </a:pPr>
            <a:r>
              <a:rPr lang="de-DE" sz="2000" i="1" dirty="0" err="1">
                <a:solidFill>
                  <a:srgbClr val="272727"/>
                </a:solidFill>
              </a:rPr>
              <a:t>Cost</a:t>
            </a:r>
            <a:r>
              <a:rPr lang="de-DE" sz="2000" i="1" dirty="0">
                <a:solidFill>
                  <a:srgbClr val="272727"/>
                </a:solidFill>
              </a:rPr>
              <a:t> </a:t>
            </a:r>
            <a:r>
              <a:rPr lang="de-DE" sz="2000" i="1" dirty="0" err="1">
                <a:solidFill>
                  <a:srgbClr val="272727"/>
                </a:solidFill>
              </a:rPr>
              <a:t>efficiency</a:t>
            </a:r>
            <a:r>
              <a:rPr lang="de-DE" sz="2000" i="1" dirty="0">
                <a:solidFill>
                  <a:srgbClr val="272727"/>
                </a:solidFill>
              </a:rPr>
              <a:t>: </a:t>
            </a:r>
            <a:r>
              <a:rPr lang="de-DE" sz="2000" dirty="0">
                <a:solidFill>
                  <a:srgbClr val="272727"/>
                </a:solidFill>
              </a:rPr>
              <a:t>Variable network </a:t>
            </a:r>
            <a:r>
              <a:rPr lang="de-DE" sz="2000" dirty="0" err="1">
                <a:solidFill>
                  <a:srgbClr val="272727"/>
                </a:solidFill>
              </a:rPr>
              <a:t>cost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reduced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by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up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to</a:t>
            </a:r>
            <a:r>
              <a:rPr lang="de-DE" sz="2000" dirty="0">
                <a:solidFill>
                  <a:srgbClr val="272727"/>
                </a:solidFill>
              </a:rPr>
              <a:t> 2.7%</a:t>
            </a:r>
          </a:p>
          <a:p>
            <a:pPr marL="1428716" lvl="1" indent="-285750">
              <a:buFont typeface="Wingdings" panose="05000000000000000000" pitchFamily="2" charset="2"/>
              <a:buChar char="§"/>
            </a:pPr>
            <a:r>
              <a:rPr lang="de-DE" sz="2000" i="1" dirty="0" err="1">
                <a:solidFill>
                  <a:srgbClr val="272727"/>
                </a:solidFill>
              </a:rPr>
              <a:t>Capacity</a:t>
            </a:r>
            <a:r>
              <a:rPr lang="de-DE" sz="2000" i="1" dirty="0">
                <a:solidFill>
                  <a:srgbClr val="272727"/>
                </a:solidFill>
              </a:rPr>
              <a:t>: </a:t>
            </a:r>
            <a:r>
              <a:rPr lang="de-DE" sz="2000" dirty="0" err="1">
                <a:solidFill>
                  <a:srgbClr val="272727"/>
                </a:solidFill>
              </a:rPr>
              <a:t>Only</a:t>
            </a:r>
            <a:r>
              <a:rPr lang="de-DE" sz="2000" dirty="0">
                <a:solidFill>
                  <a:srgbClr val="272727"/>
                </a:solidFill>
              </a:rPr>
              <a:t> 2-3% </a:t>
            </a:r>
            <a:r>
              <a:rPr lang="de-DE" sz="2000" dirty="0" err="1">
                <a:solidFill>
                  <a:srgbClr val="272727"/>
                </a:solidFill>
              </a:rPr>
              <a:t>of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sector-hours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need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to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be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provided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virtually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to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reap</a:t>
            </a:r>
            <a:r>
              <a:rPr lang="de-DE" sz="2000" dirty="0">
                <a:solidFill>
                  <a:srgbClr val="272727"/>
                </a:solidFill>
              </a:rPr>
              <a:t> </a:t>
            </a:r>
            <a:r>
              <a:rPr lang="de-DE" sz="2000" dirty="0" err="1">
                <a:solidFill>
                  <a:srgbClr val="272727"/>
                </a:solidFill>
              </a:rPr>
              <a:t>benefits</a:t>
            </a:r>
            <a:endParaRPr lang="de-DE" sz="2000" i="1" dirty="0">
              <a:solidFill>
                <a:srgbClr val="272727"/>
              </a:solidFill>
            </a:endParaRPr>
          </a:p>
          <a:p>
            <a:pPr marL="685766" indent="0">
              <a:buNone/>
            </a:pPr>
            <a:endParaRPr lang="de-DE" sz="2400" dirty="0">
              <a:solidFill>
                <a:srgbClr val="272727"/>
              </a:solidFill>
            </a:endParaRPr>
          </a:p>
          <a:p>
            <a:pPr lvl="1" indent="0">
              <a:buNone/>
            </a:pPr>
            <a:endParaRPr lang="de-DE" sz="2000" dirty="0">
              <a:solidFill>
                <a:srgbClr val="272727"/>
              </a:solidFill>
            </a:endParaRPr>
          </a:p>
          <a:p>
            <a:pPr lvl="1" indent="0">
              <a:buNone/>
            </a:pPr>
            <a:endParaRPr lang="de-DE" sz="2000" dirty="0">
              <a:solidFill>
                <a:srgbClr val="272727"/>
              </a:solidFill>
            </a:endParaRPr>
          </a:p>
          <a:p>
            <a:pPr lvl="1" indent="0">
              <a:buNone/>
            </a:pPr>
            <a:endParaRPr lang="de-DE" sz="2000" dirty="0"/>
          </a:p>
          <a:p>
            <a:pPr lvl="1" indent="0">
              <a:buNone/>
            </a:pPr>
            <a:endParaRPr lang="de-DE" sz="1400" dirty="0"/>
          </a:p>
          <a:p>
            <a:endParaRPr lang="de-DE" sz="2000" i="1" dirty="0"/>
          </a:p>
          <a:p>
            <a:pPr lvl="1" indent="0">
              <a:buNone/>
            </a:pPr>
            <a:endParaRPr lang="de-DE" sz="2000" dirty="0"/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de-DE" sz="2000" i="1" dirty="0"/>
          </a:p>
          <a:p>
            <a:pPr marL="609585" lvl="1" indent="0">
              <a:buNone/>
            </a:pPr>
            <a:endParaRPr lang="de-DE" sz="200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70DEE84-D003-4426-A896-4C9DCB403536}"/>
              </a:ext>
            </a:extLst>
          </p:cNvPr>
          <p:cNvSpPr txBox="1">
            <a:spLocks/>
          </p:cNvSpPr>
          <p:nvPr/>
        </p:nvSpPr>
        <p:spPr bwMode="auto">
          <a:xfrm>
            <a:off x="609604" y="287867"/>
            <a:ext cx="9138695" cy="88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chemeClr val="accent2"/>
                </a:solidFill>
              </a:rPr>
              <a:t>Summary: </a:t>
            </a:r>
            <a:r>
              <a:rPr lang="en-GB" sz="2800" b="0" dirty="0">
                <a:solidFill>
                  <a:schemeClr val="accent2"/>
                </a:solidFill>
              </a:rPr>
              <a:t>Capacity sharing can lead to improvements across KPAs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BCD366A-D154-41D2-B6C1-0C7BD82A5C53}"/>
              </a:ext>
            </a:extLst>
          </p:cNvPr>
          <p:cNvSpPr txBox="1">
            <a:spLocks/>
          </p:cNvSpPr>
          <p:nvPr/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C76E6-0B66-8944-91D4-A1BC6652E2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65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">
            <a:extLst>
              <a:ext uri="{FF2B5EF4-FFF2-40B4-BE49-F238E27FC236}">
                <a16:creationId xmlns:a16="http://schemas.microsoft.com/office/drawing/2014/main" id="{544A13AC-3F32-7845-A634-9C0BD6AD3DA1}"/>
              </a:ext>
            </a:extLst>
          </p:cNvPr>
          <p:cNvSpPr txBox="1"/>
          <p:nvPr/>
        </p:nvSpPr>
        <p:spPr>
          <a:xfrm>
            <a:off x="-50515" y="1543311"/>
            <a:ext cx="12190058" cy="20687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3820"/>
              </a:lnSpc>
            </a:pPr>
            <a:r>
              <a:rPr lang="fr-BE" sz="4400" dirty="0">
                <a:solidFill>
                  <a:srgbClr val="FFFFFF"/>
                </a:solidFill>
              </a:rPr>
              <a:t>THANK YOU FOR </a:t>
            </a:r>
          </a:p>
          <a:p>
            <a:pPr algn="ctr">
              <a:lnSpc>
                <a:spcPts val="3820"/>
              </a:lnSpc>
            </a:pPr>
            <a:r>
              <a:rPr lang="fr-BE" sz="4400" dirty="0">
                <a:solidFill>
                  <a:srgbClr val="FFFFFF"/>
                </a:solidFill>
              </a:rPr>
              <a:t>YOUR ATTENTION</a:t>
            </a:r>
            <a:endParaRPr lang="fr-BE" sz="4400" dirty="0">
              <a:solidFill>
                <a:srgbClr val="FFFFFF"/>
              </a:solidFill>
              <a:cs typeface="Calibri" panose="020F0502020204030204"/>
            </a:endParaRPr>
          </a:p>
          <a:p>
            <a:pPr algn="ctr">
              <a:lnSpc>
                <a:spcPts val="3820"/>
              </a:lnSpc>
            </a:pPr>
            <a:endParaRPr lang="fr-BE" sz="4400" dirty="0">
              <a:solidFill>
                <a:srgbClr val="FFFFFF"/>
              </a:solidFill>
              <a:cs typeface="Calibri" panose="020F0502020204030204"/>
            </a:endParaRPr>
          </a:p>
          <a:p>
            <a:pPr algn="ctr">
              <a:lnSpc>
                <a:spcPts val="3820"/>
              </a:lnSpc>
            </a:pPr>
            <a:r>
              <a:rPr lang="fr-BE" sz="4400" dirty="0">
                <a:solidFill>
                  <a:srgbClr val="FF0000"/>
                </a:solidFill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www.cadenza-project.eu</a:t>
            </a:r>
            <a:r>
              <a:rPr lang="fr-BE" sz="4400" dirty="0">
                <a:solidFill>
                  <a:srgbClr val="FF0000"/>
                </a:solidFill>
                <a:cs typeface="Calibri" panose="020F0502020204030204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63845-411D-7ACC-E33E-0032F5ADA63B}"/>
              </a:ext>
            </a:extLst>
          </p:cNvPr>
          <p:cNvSpPr txBox="1"/>
          <p:nvPr/>
        </p:nvSpPr>
        <p:spPr>
          <a:xfrm>
            <a:off x="4848320" y="4263791"/>
            <a:ext cx="4060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This project has received funding from the SESAR Joint Undertaking under the European Union’s Horizon 2020 research and innovation </a:t>
            </a:r>
            <a:r>
              <a:rPr lang="en-GB" sz="1400" dirty="0">
                <a:solidFill>
                  <a:srgbClr val="FFFFFF"/>
                </a:solidFill>
              </a:rPr>
              <a:t>programme</a:t>
            </a:r>
            <a:r>
              <a:rPr lang="en-US" sz="1400" dirty="0">
                <a:solidFill>
                  <a:srgbClr val="FFFFFF"/>
                </a:solidFill>
              </a:rPr>
              <a:t> under grant agreement No 893380.</a:t>
            </a:r>
          </a:p>
        </p:txBody>
      </p:sp>
      <p:pic>
        <p:nvPicPr>
          <p:cNvPr id="5" name="Picture 3" descr="EU logo low res">
            <a:extLst>
              <a:ext uri="{FF2B5EF4-FFF2-40B4-BE49-F238E27FC236}">
                <a16:creationId xmlns:a16="http://schemas.microsoft.com/office/drawing/2014/main" id="{C0017B68-DC3F-E029-89D4-4CA6360D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947" y="4320353"/>
            <a:ext cx="1254092" cy="8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99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BCA24043-C0B5-4B2D-85F6-BD798BE277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3690106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BCA24043-C0B5-4B2D-85F6-BD798BE27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6C493-26CC-408F-8FDB-AB20254E0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6947" y="6171146"/>
            <a:ext cx="5194300" cy="251884"/>
          </a:xfrm>
        </p:spPr>
        <p:txBody>
          <a:bodyPr/>
          <a:lstStyle/>
          <a:p>
            <a:pPr defTabSz="60957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First Stakeholder Workshop, 7-8 September 2021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B482750-9B0B-41B7-9E93-C0107C45E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567" y="6557435"/>
            <a:ext cx="2844800" cy="251884"/>
          </a:xfrm>
        </p:spPr>
        <p:txBody>
          <a:bodyPr/>
          <a:lstStyle/>
          <a:p>
            <a:pPr defTabSz="609570"/>
            <a:fld id="{BFDCD14E-C948-4238-95C1-5D3928859336}" type="slidenum">
              <a:rPr lang="en-GB" altLang="en-US">
                <a:solidFill>
                  <a:prstClr val="white"/>
                </a:solidFill>
                <a:latin typeface="Calibri"/>
              </a:rPr>
              <a:pPr defTabSz="609570"/>
              <a:t>14</a:t>
            </a:fld>
            <a:endParaRPr lang="en-GB" alt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9BC771D6-DDB7-4FDA-BC88-A0A8924F40DD}"/>
              </a:ext>
            </a:extLst>
          </p:cNvPr>
          <p:cNvSpPr txBox="1">
            <a:spLocks/>
          </p:cNvSpPr>
          <p:nvPr/>
        </p:nvSpPr>
        <p:spPr bwMode="auto">
          <a:xfrm>
            <a:off x="611424" y="316927"/>
            <a:ext cx="962190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GB" sz="2800" b="0" dirty="0">
                <a:solidFill>
                  <a:schemeClr val="accent2"/>
                </a:solidFill>
                <a:latin typeface="+mn-lt"/>
              </a:rPr>
              <a:t>1 | We apply simulation optimization to find capacity levels that minimize network cost (incl. emissions)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4B3B47-856C-480F-AF96-E84488665432}"/>
              </a:ext>
            </a:extLst>
          </p:cNvPr>
          <p:cNvSpPr txBox="1"/>
          <p:nvPr/>
        </p:nvSpPr>
        <p:spPr>
          <a:xfrm>
            <a:off x="620210" y="1391444"/>
            <a:ext cx="611664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GB" sz="2133" b="1" dirty="0">
                <a:solidFill>
                  <a:schemeClr val="accent1"/>
                </a:solidFill>
              </a:rPr>
              <a:t>Concept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37745B-5EE3-466C-8520-CB6E70AE358F}"/>
              </a:ext>
            </a:extLst>
          </p:cNvPr>
          <p:cNvCxnSpPr>
            <a:cxnSpLocks/>
          </p:cNvCxnSpPr>
          <p:nvPr/>
        </p:nvCxnSpPr>
        <p:spPr>
          <a:xfrm flipH="1">
            <a:off x="714706" y="1786035"/>
            <a:ext cx="10867692" cy="0"/>
          </a:xfrm>
          <a:prstGeom prst="line">
            <a:avLst/>
          </a:prstGeom>
          <a:ln w="31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49F9FBF-C90B-4574-B8BC-C69DEBAB12C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1424" y="2812598"/>
            <a:ext cx="5930651" cy="29888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47B7E4-CC27-456A-803A-A58297E5A528}"/>
              </a:ext>
            </a:extLst>
          </p:cNvPr>
          <p:cNvSpPr txBox="1"/>
          <p:nvPr/>
        </p:nvSpPr>
        <p:spPr>
          <a:xfrm>
            <a:off x="620210" y="1885104"/>
            <a:ext cx="611664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de-DE" sz="2133" dirty="0" err="1">
                <a:solidFill>
                  <a:srgbClr val="6E6E6E"/>
                </a:solidFill>
              </a:rPr>
              <a:t>We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use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data-driven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approach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to</a:t>
            </a:r>
            <a:r>
              <a:rPr lang="de-DE" sz="2133" dirty="0">
                <a:solidFill>
                  <a:srgbClr val="6E6E6E"/>
                </a:solidFill>
              </a:rPr>
              <a:t> trade off </a:t>
            </a:r>
            <a:r>
              <a:rPr lang="de-DE" sz="2133" dirty="0" err="1">
                <a:solidFill>
                  <a:srgbClr val="6E6E6E"/>
                </a:solidFill>
              </a:rPr>
              <a:t>higher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capacity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cost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with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lower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expected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displacement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cost</a:t>
            </a:r>
            <a:endParaRPr lang="de-DE" sz="2133" i="1" dirty="0">
              <a:solidFill>
                <a:srgbClr val="6E6E6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2E034-B00B-4D61-BF10-F92B96C4F8B8}"/>
              </a:ext>
            </a:extLst>
          </p:cNvPr>
          <p:cNvSpPr txBox="1"/>
          <p:nvPr/>
        </p:nvSpPr>
        <p:spPr>
          <a:xfrm>
            <a:off x="526946" y="5914357"/>
            <a:ext cx="7612265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70"/>
            <a:r>
              <a:rPr lang="de-DE" sz="1867" i="1" dirty="0">
                <a:solidFill>
                  <a:srgbClr val="6E6E6E"/>
                </a:solidFill>
              </a:rPr>
              <a:t>„Move </a:t>
            </a:r>
            <a:r>
              <a:rPr lang="de-DE" sz="1867" i="1" dirty="0" err="1">
                <a:solidFill>
                  <a:srgbClr val="6E6E6E"/>
                </a:solidFill>
              </a:rPr>
              <a:t>capacity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to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where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the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flights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are</a:t>
            </a:r>
            <a:r>
              <a:rPr lang="de-DE" sz="1867" i="1" dirty="0">
                <a:solidFill>
                  <a:srgbClr val="6E6E6E"/>
                </a:solidFill>
              </a:rPr>
              <a:t>, and not </a:t>
            </a:r>
            <a:r>
              <a:rPr lang="de-DE" sz="1867" i="1" dirty="0" err="1">
                <a:solidFill>
                  <a:srgbClr val="6E6E6E"/>
                </a:solidFill>
              </a:rPr>
              <a:t>flights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to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where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capacity</a:t>
            </a:r>
            <a:r>
              <a:rPr lang="de-DE" sz="1867" i="1" dirty="0">
                <a:solidFill>
                  <a:srgbClr val="6E6E6E"/>
                </a:solidFill>
              </a:rPr>
              <a:t> </a:t>
            </a:r>
            <a:r>
              <a:rPr lang="de-DE" sz="1867" i="1" dirty="0" err="1">
                <a:solidFill>
                  <a:srgbClr val="6E6E6E"/>
                </a:solidFill>
              </a:rPr>
              <a:t>is</a:t>
            </a:r>
            <a:r>
              <a:rPr lang="de-DE" sz="1867" i="1" dirty="0">
                <a:solidFill>
                  <a:srgbClr val="6E6E6E"/>
                </a:solidFill>
              </a:rPr>
              <a:t>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3B1008-74B4-4624-A062-3ECB140E2E2A}"/>
              </a:ext>
            </a:extLst>
          </p:cNvPr>
          <p:cNvSpPr txBox="1"/>
          <p:nvPr/>
        </p:nvSpPr>
        <p:spPr>
          <a:xfrm>
            <a:off x="6945236" y="1918308"/>
            <a:ext cx="4708635" cy="403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de-DE" sz="2133" b="1" i="1" dirty="0" err="1">
                <a:solidFill>
                  <a:srgbClr val="6E6E6E"/>
                </a:solidFill>
              </a:rPr>
              <a:t>Capacity</a:t>
            </a:r>
            <a:r>
              <a:rPr lang="de-DE" sz="2133" b="1" i="1" dirty="0">
                <a:solidFill>
                  <a:srgbClr val="6E6E6E"/>
                </a:solidFill>
              </a:rPr>
              <a:t> </a:t>
            </a:r>
            <a:r>
              <a:rPr lang="de-DE" sz="2133" b="1" i="1" dirty="0" err="1">
                <a:solidFill>
                  <a:srgbClr val="6E6E6E"/>
                </a:solidFill>
              </a:rPr>
              <a:t>cost</a:t>
            </a:r>
            <a:r>
              <a:rPr lang="de-DE" sz="2133" dirty="0">
                <a:solidFill>
                  <a:srgbClr val="6E6E6E"/>
                </a:solidFill>
              </a:rPr>
              <a:t>: </a:t>
            </a:r>
            <a:r>
              <a:rPr lang="de-DE" sz="2133" dirty="0" err="1">
                <a:solidFill>
                  <a:srgbClr val="6E6E6E"/>
                </a:solidFill>
              </a:rPr>
              <a:t>Assumed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to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increase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linearly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with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required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sector-hours</a:t>
            </a:r>
            <a:r>
              <a:rPr lang="de-DE" sz="2133" dirty="0">
                <a:solidFill>
                  <a:srgbClr val="6E6E6E"/>
                </a:solidFill>
              </a:rPr>
              <a:t> (</a:t>
            </a:r>
            <a:r>
              <a:rPr lang="de-DE" sz="2133" dirty="0" err="1">
                <a:solidFill>
                  <a:srgbClr val="6E6E6E"/>
                </a:solidFill>
              </a:rPr>
              <a:t>long</a:t>
            </a:r>
            <a:r>
              <a:rPr lang="de-DE" sz="2133" dirty="0">
                <a:solidFill>
                  <a:srgbClr val="6E6E6E"/>
                </a:solidFill>
              </a:rPr>
              <a:t>-term </a:t>
            </a:r>
            <a:r>
              <a:rPr lang="de-DE" sz="2133" dirty="0" err="1">
                <a:solidFill>
                  <a:srgbClr val="6E6E6E"/>
                </a:solidFill>
              </a:rPr>
              <a:t>perspective</a:t>
            </a:r>
            <a:r>
              <a:rPr lang="de-DE" sz="2133" dirty="0">
                <a:solidFill>
                  <a:srgbClr val="6E6E6E"/>
                </a:solidFill>
              </a:rPr>
              <a:t>)</a:t>
            </a:r>
          </a:p>
          <a:p>
            <a:pPr algn="ctr" defTabSz="609570"/>
            <a:endParaRPr lang="de-DE" sz="2133" b="1" dirty="0">
              <a:solidFill>
                <a:schemeClr val="tx2"/>
              </a:solidFill>
            </a:endParaRPr>
          </a:p>
          <a:p>
            <a:pPr defTabSz="609570"/>
            <a:r>
              <a:rPr lang="de-DE" sz="2133" b="1" i="1" dirty="0" err="1">
                <a:solidFill>
                  <a:srgbClr val="6E6E6E"/>
                </a:solidFill>
              </a:rPr>
              <a:t>Displacement</a:t>
            </a:r>
            <a:r>
              <a:rPr lang="de-DE" sz="2133" b="1" i="1" dirty="0">
                <a:solidFill>
                  <a:srgbClr val="6E6E6E"/>
                </a:solidFill>
              </a:rPr>
              <a:t> </a:t>
            </a:r>
            <a:r>
              <a:rPr lang="de-DE" sz="2133" b="1" i="1" dirty="0" err="1">
                <a:solidFill>
                  <a:srgbClr val="6E6E6E"/>
                </a:solidFill>
              </a:rPr>
              <a:t>cost</a:t>
            </a:r>
            <a:r>
              <a:rPr lang="de-DE" sz="2133" dirty="0">
                <a:solidFill>
                  <a:srgbClr val="6E6E6E"/>
                </a:solidFill>
              </a:rPr>
              <a:t>: </a:t>
            </a:r>
            <a:r>
              <a:rPr lang="de-DE" sz="2133" dirty="0" err="1">
                <a:solidFill>
                  <a:srgbClr val="6E6E6E"/>
                </a:solidFill>
              </a:rPr>
              <a:t>Evaluated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for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each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capacity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level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as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expectation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across</a:t>
            </a:r>
            <a:r>
              <a:rPr lang="de-DE" sz="2133" dirty="0">
                <a:solidFill>
                  <a:srgbClr val="6E6E6E"/>
                </a:solidFill>
              </a:rPr>
              <a:t> ~300 </a:t>
            </a:r>
            <a:r>
              <a:rPr lang="de-DE" sz="2133" dirty="0" err="1">
                <a:solidFill>
                  <a:srgbClr val="6E6E6E"/>
                </a:solidFill>
              </a:rPr>
              <a:t>scenarios</a:t>
            </a:r>
            <a:r>
              <a:rPr lang="de-DE" sz="2133" dirty="0">
                <a:solidFill>
                  <a:srgbClr val="6E6E6E"/>
                </a:solidFill>
              </a:rPr>
              <a:t> (</a:t>
            </a:r>
            <a:r>
              <a:rPr lang="de-DE" sz="2133" dirty="0" err="1">
                <a:solidFill>
                  <a:srgbClr val="6E6E6E"/>
                </a:solidFill>
              </a:rPr>
              <a:t>modeling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the</a:t>
            </a:r>
            <a:r>
              <a:rPr lang="de-DE" sz="2133" dirty="0">
                <a:solidFill>
                  <a:srgbClr val="6E6E6E"/>
                </a:solidFill>
              </a:rPr>
              <a:t> </a:t>
            </a:r>
            <a:r>
              <a:rPr lang="de-DE" sz="2133" dirty="0" err="1">
                <a:solidFill>
                  <a:srgbClr val="6E6E6E"/>
                </a:solidFill>
              </a:rPr>
              <a:t>uncertainty</a:t>
            </a:r>
            <a:r>
              <a:rPr lang="de-DE" sz="2133" dirty="0">
                <a:solidFill>
                  <a:srgbClr val="6E6E6E"/>
                </a:solidFill>
              </a:rPr>
              <a:t> in </a:t>
            </a:r>
            <a:r>
              <a:rPr lang="de-DE" sz="2133" dirty="0" err="1">
                <a:solidFill>
                  <a:srgbClr val="6E6E6E"/>
                </a:solidFill>
              </a:rPr>
              <a:t>demand</a:t>
            </a:r>
            <a:r>
              <a:rPr lang="de-DE" sz="2133" dirty="0">
                <a:solidFill>
                  <a:srgbClr val="6E6E6E"/>
                </a:solidFill>
              </a:rPr>
              <a:t>, </a:t>
            </a:r>
            <a:r>
              <a:rPr lang="de-DE" sz="2133" dirty="0" err="1">
                <a:solidFill>
                  <a:srgbClr val="6E6E6E"/>
                </a:solidFill>
              </a:rPr>
              <a:t>weather</a:t>
            </a:r>
            <a:r>
              <a:rPr lang="de-DE" sz="2133" dirty="0">
                <a:solidFill>
                  <a:srgbClr val="6E6E6E"/>
                </a:solidFill>
              </a:rPr>
              <a:t> &amp; ATCO </a:t>
            </a:r>
            <a:r>
              <a:rPr lang="de-DE" sz="2133" dirty="0" err="1">
                <a:solidFill>
                  <a:srgbClr val="6E6E6E"/>
                </a:solidFill>
              </a:rPr>
              <a:t>availability</a:t>
            </a:r>
            <a:r>
              <a:rPr lang="de-DE" sz="2133" dirty="0">
                <a:solidFill>
                  <a:srgbClr val="6E6E6E"/>
                </a:solidFill>
              </a:rPr>
              <a:t>)</a:t>
            </a:r>
          </a:p>
          <a:p>
            <a:pPr defTabSz="609570"/>
            <a:endParaRPr lang="de-DE" sz="2133" i="1" dirty="0">
              <a:solidFill>
                <a:srgbClr val="6E6E6E"/>
              </a:solidFill>
            </a:endParaRPr>
          </a:p>
          <a:p>
            <a:pPr defTabSz="609570"/>
            <a:r>
              <a:rPr lang="de-DE" sz="2133" b="1" i="1" dirty="0">
                <a:solidFill>
                  <a:schemeClr val="bg1">
                    <a:lumMod val="75000"/>
                  </a:schemeClr>
                </a:solidFill>
              </a:rPr>
              <a:t>Emission </a:t>
            </a:r>
            <a:r>
              <a:rPr lang="de-DE" sz="2133" b="1" i="1" dirty="0" err="1">
                <a:solidFill>
                  <a:schemeClr val="bg1">
                    <a:lumMod val="75000"/>
                  </a:schemeClr>
                </a:solidFill>
              </a:rPr>
              <a:t>cost</a:t>
            </a:r>
            <a:r>
              <a:rPr lang="de-DE" sz="2133" b="1" i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de-DE" sz="2133" dirty="0" err="1">
                <a:solidFill>
                  <a:schemeClr val="bg1">
                    <a:lumMod val="75000"/>
                  </a:schemeClr>
                </a:solidFill>
              </a:rPr>
              <a:t>Derived</a:t>
            </a:r>
            <a:r>
              <a:rPr lang="de-DE" sz="2133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133" dirty="0" err="1">
                <a:solidFill>
                  <a:schemeClr val="bg1">
                    <a:lumMod val="75000"/>
                  </a:schemeClr>
                </a:solidFill>
              </a:rPr>
              <a:t>based</a:t>
            </a:r>
            <a:r>
              <a:rPr lang="de-DE" sz="2133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de-DE" sz="2133" dirty="0" err="1">
                <a:solidFill>
                  <a:schemeClr val="bg1">
                    <a:lumMod val="75000"/>
                  </a:schemeClr>
                </a:solidFill>
              </a:rPr>
              <a:t>fuel</a:t>
            </a:r>
            <a:r>
              <a:rPr lang="de-DE" sz="2133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133" dirty="0" err="1">
                <a:solidFill>
                  <a:schemeClr val="bg1">
                    <a:lumMod val="75000"/>
                  </a:schemeClr>
                </a:solidFill>
              </a:rPr>
              <a:t>consumption</a:t>
            </a:r>
            <a:r>
              <a:rPr lang="de-DE" sz="2133" dirty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de-DE" sz="2133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133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133" dirty="0" err="1">
                <a:solidFill>
                  <a:schemeClr val="bg1">
                    <a:lumMod val="75000"/>
                  </a:schemeClr>
                </a:solidFill>
              </a:rPr>
              <a:t>aircraft</a:t>
            </a:r>
            <a:r>
              <a:rPr lang="de-DE" sz="2133" dirty="0">
                <a:solidFill>
                  <a:schemeClr val="bg1">
                    <a:lumMod val="75000"/>
                  </a:schemeClr>
                </a:solidFill>
              </a:rPr>
              <a:t> type) and ETS </a:t>
            </a:r>
            <a:r>
              <a:rPr lang="de-DE" sz="2133" dirty="0" err="1">
                <a:solidFill>
                  <a:schemeClr val="bg1">
                    <a:lumMod val="75000"/>
                  </a:schemeClr>
                </a:solidFill>
              </a:rPr>
              <a:t>cost</a:t>
            </a:r>
            <a:r>
              <a:rPr lang="de-DE" sz="2133" dirty="0">
                <a:solidFill>
                  <a:schemeClr val="bg1">
                    <a:lumMod val="75000"/>
                  </a:schemeClr>
                </a:solidFill>
              </a:rPr>
              <a:t> per kg CO</a:t>
            </a:r>
            <a:r>
              <a:rPr lang="de-DE" sz="2133" baseline="-25000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de-DE" sz="2133" b="1" i="1" baseline="-25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B8C03-1B8E-4093-A86F-94751218C626}"/>
              </a:ext>
            </a:extLst>
          </p:cNvPr>
          <p:cNvSpPr txBox="1"/>
          <p:nvPr/>
        </p:nvSpPr>
        <p:spPr>
          <a:xfrm>
            <a:off x="6945237" y="1391444"/>
            <a:ext cx="463716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GB" sz="2133" b="1" dirty="0">
                <a:solidFill>
                  <a:schemeClr val="accent1"/>
                </a:solidFill>
              </a:rPr>
              <a:t>Components</a:t>
            </a:r>
          </a:p>
        </p:txBody>
      </p:sp>
      <p:sp>
        <p:nvSpPr>
          <p:cNvPr id="45" name="Espace réservé du numéro de diapositive 5">
            <a:extLst>
              <a:ext uri="{FF2B5EF4-FFF2-40B4-BE49-F238E27FC236}">
                <a16:creationId xmlns:a16="http://schemas.microsoft.com/office/drawing/2014/main" id="{D10D9854-7706-4871-A67C-41E898805604}"/>
              </a:ext>
            </a:extLst>
          </p:cNvPr>
          <p:cNvSpPr txBox="1">
            <a:spLocks/>
          </p:cNvSpPr>
          <p:nvPr/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C76E6-0B66-8944-91D4-A1BC6652E2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03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FA2D6D6C-22C3-40CE-A641-09A8D3A9C0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FA2D6D6C-22C3-40CE-A641-09A8D3A9C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BCB45-92D1-4E2A-A3D8-361D311C8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70">
              <a:defRPr/>
            </a:pPr>
            <a:fld id="{7334C04D-FF0A-4E64-AB07-94B7D3AAB6A4}" type="slidenum">
              <a:rPr lang="en-GB">
                <a:solidFill>
                  <a:prstClr val="white"/>
                </a:solidFill>
                <a:latin typeface="Calibri"/>
              </a:rPr>
              <a:pPr defTabSz="609570">
                <a:defRPr/>
              </a:pPr>
              <a:t>15</a:t>
            </a:fld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A755DC0A-9A60-441A-9D35-A146E388D570}"/>
              </a:ext>
            </a:extLst>
          </p:cNvPr>
          <p:cNvSpPr txBox="1">
            <a:spLocks/>
          </p:cNvSpPr>
          <p:nvPr/>
        </p:nvSpPr>
        <p:spPr bwMode="auto">
          <a:xfrm>
            <a:off x="611424" y="316927"/>
            <a:ext cx="957760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GB" sz="2800" dirty="0">
                <a:solidFill>
                  <a:schemeClr val="accent2"/>
                </a:solidFill>
              </a:rPr>
              <a:t>Central planning: </a:t>
            </a:r>
            <a:r>
              <a:rPr lang="en-GB" sz="2800" b="0" dirty="0">
                <a:solidFill>
                  <a:schemeClr val="accent2"/>
                </a:solidFill>
              </a:rPr>
              <a:t>With network-centric capacity planning, almost 82% of flights can be routed on shortest trajectory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849EC-72AE-4533-A51B-902B4A0DD101}"/>
              </a:ext>
            </a:extLst>
          </p:cNvPr>
          <p:cNvSpPr txBox="1"/>
          <p:nvPr/>
        </p:nvSpPr>
        <p:spPr>
          <a:xfrm>
            <a:off x="611424" y="4384079"/>
            <a:ext cx="11021336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GB" sz="2133" b="1" dirty="0">
                <a:solidFill>
                  <a:schemeClr val="accent1"/>
                </a:solidFill>
              </a:rPr>
              <a:t>Insights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en-GB" sz="2133" dirty="0">
                <a:solidFill>
                  <a:srgbClr val="6E6E6E"/>
                </a:solidFill>
              </a:rPr>
              <a:t>~250 more flights can be assigned to direct route due to network-centric capacity planning, which would otherwise be delayed or rerouted</a:t>
            </a:r>
          </a:p>
        </p:txBody>
      </p:sp>
      <p:sp>
        <p:nvSpPr>
          <p:cNvPr id="39" name="Espace réservé du numéro de diapositive 5">
            <a:extLst>
              <a:ext uri="{FF2B5EF4-FFF2-40B4-BE49-F238E27FC236}">
                <a16:creationId xmlns:a16="http://schemas.microsoft.com/office/drawing/2014/main" id="{C6286DFA-7DB4-43EE-874F-EB19521316AF}"/>
              </a:ext>
            </a:extLst>
          </p:cNvPr>
          <p:cNvSpPr txBox="1">
            <a:spLocks/>
          </p:cNvSpPr>
          <p:nvPr/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C76E6-0B66-8944-91D4-A1BC6652E2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37BCB-C2D6-A2C3-42DF-46ADC6098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719" y="1614315"/>
            <a:ext cx="7979807" cy="181468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C5CD50F-CFC7-1AC9-AE70-810CC32F7D51}"/>
              </a:ext>
            </a:extLst>
          </p:cNvPr>
          <p:cNvSpPr/>
          <p:nvPr/>
        </p:nvSpPr>
        <p:spPr>
          <a:xfrm>
            <a:off x="3891338" y="2582427"/>
            <a:ext cx="1595062" cy="6358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71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B9E2B7-FAA1-41BE-9346-F4541A457A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97001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B9E2B7-FAA1-41BE-9346-F4541A457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BE878F-3725-4C49-A373-40C4EBFE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fld id="{959BD641-DC14-4D41-94D0-08628445891B}" type="datetime'Contents'">
              <a:rPr lang="en-US" altLang="en-US" smtClean="0">
                <a:effectLst/>
              </a:rPr>
              <a:pPr/>
              <a:t>Contents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0071F-3A94-485A-B06E-E8AB3ED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2</a:t>
            </a:fld>
            <a:endParaRPr lang="fr-FR" dirty="0"/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4E672BBE-2FEA-481A-AD3E-33FE2BDB5C30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440113" y="2531331"/>
            <a:ext cx="5311775" cy="6699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42875" tIns="142875" rIns="0" bIns="142875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bg1"/>
                </a:solidFill>
                <a:effectLst/>
              </a:rPr>
              <a:t>Solution methodology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Espace réservé du texte 2">
            <a:hlinkClick r:id="rId7" action="ppaction://hlinksldjump"/>
            <a:extLst>
              <a:ext uri="{FF2B5EF4-FFF2-40B4-BE49-F238E27FC236}">
                <a16:creationId xmlns:a16="http://schemas.microsoft.com/office/drawing/2014/main" id="{858F8301-932A-4D11-A080-820D230FF37B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440113" y="3201256"/>
            <a:ext cx="531177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42875" tIns="141288" rIns="0" bIns="142875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1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BCA24043-C0B5-4B2D-85F6-BD798BE277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1523246"/>
              </p:ext>
            </p:ext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BCA24043-C0B5-4B2D-85F6-BD798BE27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6C493-26CC-408F-8FDB-AB20254E0D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6947" y="6226803"/>
            <a:ext cx="5194300" cy="251884"/>
          </a:xfrm>
        </p:spPr>
        <p:txBody>
          <a:bodyPr/>
          <a:lstStyle/>
          <a:p>
            <a:pPr defTabSz="60957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First Stakeholder Workshop, 7-8 September 2021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B482750-9B0B-41B7-9E93-C0107C45E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567" y="6557435"/>
            <a:ext cx="2844800" cy="251884"/>
          </a:xfrm>
        </p:spPr>
        <p:txBody>
          <a:bodyPr/>
          <a:lstStyle/>
          <a:p>
            <a:pPr defTabSz="609570"/>
            <a:fld id="{BFDCD14E-C948-4238-95C1-5D3928859336}" type="slidenum">
              <a:rPr lang="en-GB" altLang="en-US">
                <a:solidFill>
                  <a:prstClr val="white"/>
                </a:solidFill>
                <a:latin typeface="Calibri"/>
              </a:rPr>
              <a:pPr defTabSz="609570"/>
              <a:t>3</a:t>
            </a:fld>
            <a:endParaRPr lang="en-GB" alt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9BC771D6-DDB7-4FDA-BC88-A0A8924F40DD}"/>
              </a:ext>
            </a:extLst>
          </p:cNvPr>
          <p:cNvSpPr txBox="1">
            <a:spLocks/>
          </p:cNvSpPr>
          <p:nvPr/>
        </p:nvSpPr>
        <p:spPr bwMode="auto">
          <a:xfrm>
            <a:off x="611424" y="316927"/>
            <a:ext cx="9526489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GB" sz="2800" dirty="0">
                <a:solidFill>
                  <a:schemeClr val="accent2"/>
                </a:solidFill>
                <a:latin typeface="+mn-lt"/>
                <a:cs typeface="+mj-cs"/>
              </a:rPr>
              <a:t>Problem:</a:t>
            </a:r>
            <a:r>
              <a:rPr lang="en-GB" sz="2800" b="0" dirty="0">
                <a:solidFill>
                  <a:schemeClr val="accent2"/>
                </a:solidFill>
                <a:latin typeface="+mn-lt"/>
                <a:cs typeface="+mj-cs"/>
              </a:rPr>
              <a:t> Capacities, once decided, cannot be flexibly adjusted or reassigned to better manage demand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B8FEC-8EEA-4AA4-B8BE-C290A8DDD5E2}"/>
              </a:ext>
            </a:extLst>
          </p:cNvPr>
          <p:cNvSpPr/>
          <p:nvPr/>
        </p:nvSpPr>
        <p:spPr>
          <a:xfrm>
            <a:off x="714707" y="2572931"/>
            <a:ext cx="2371132" cy="30768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Manage capacity levels in each ACC such that all flights (based on expected traffic volume) can be steered efficiently through the network </a:t>
            </a:r>
          </a:p>
        </p:txBody>
      </p:sp>
      <p:sp>
        <p:nvSpPr>
          <p:cNvPr id="5" name="3. Unit of measure">
            <a:extLst>
              <a:ext uri="{FF2B5EF4-FFF2-40B4-BE49-F238E27FC236}">
                <a16:creationId xmlns:a16="http://schemas.microsoft.com/office/drawing/2014/main" id="{E8035B8B-6BD8-4EDF-BA7C-BC23D5E4D9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4707" y="1317468"/>
            <a:ext cx="11853333" cy="328231"/>
          </a:xfrm>
          <a:prstGeom prst="rect">
            <a:avLst/>
          </a:prstGeom>
          <a:noFill/>
        </p:spPr>
        <p:txBody>
          <a:bodyPr vert="horz" lIns="0" tIns="0" rIns="0" bIns="0" rtlCol="0">
            <a:spAutoFit/>
          </a:bodyPr>
          <a:lstStyle/>
          <a:p>
            <a:pPr defTabSz="609570"/>
            <a:r>
              <a:rPr lang="en-US" sz="2133" i="1" dirty="0">
                <a:solidFill>
                  <a:srgbClr val="6E6E6E"/>
                </a:solidFill>
              </a:rPr>
              <a:t>Capacity management in ATM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427392-3E65-4A0B-9E46-6B75A38562EB}"/>
              </a:ext>
            </a:extLst>
          </p:cNvPr>
          <p:cNvSpPr/>
          <p:nvPr/>
        </p:nvSpPr>
        <p:spPr>
          <a:xfrm>
            <a:off x="4105599" y="2572931"/>
            <a:ext cx="2371132" cy="30768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Every ANSP decides locally on capacities (i.e., number of ATCOs), which can hardly be adjusted or flexible reassigned</a:t>
            </a: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6FEBCB28-C1F5-4545-B654-CA02965F4E72}"/>
              </a:ext>
            </a:extLst>
          </p:cNvPr>
          <p:cNvSpPr/>
          <p:nvPr/>
        </p:nvSpPr>
        <p:spPr>
          <a:xfrm>
            <a:off x="3407344" y="3184696"/>
            <a:ext cx="287413" cy="1702045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srgbClr val="6E6E6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CA5A01-919A-4CC1-A52D-BEA37F7FD7CA}"/>
              </a:ext>
            </a:extLst>
          </p:cNvPr>
          <p:cNvSpPr/>
          <p:nvPr/>
        </p:nvSpPr>
        <p:spPr>
          <a:xfrm>
            <a:off x="7599773" y="2572933"/>
            <a:ext cx="3927595" cy="7567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n-US" sz="1867" dirty="0">
                <a:solidFill>
                  <a:prstClr val="white"/>
                </a:solidFill>
                <a:latin typeface="Calibri"/>
              </a:rPr>
              <a:t>1. Capacities are static while demand evolves over time (more uncertain)</a:t>
            </a:r>
          </a:p>
        </p:txBody>
      </p:sp>
      <p:sp>
        <p:nvSpPr>
          <p:cNvPr id="26" name="Arrow: Chevron 25">
            <a:extLst>
              <a:ext uri="{FF2B5EF4-FFF2-40B4-BE49-F238E27FC236}">
                <a16:creationId xmlns:a16="http://schemas.microsoft.com/office/drawing/2014/main" id="{A98246E2-6B34-4D45-9E49-E727F4DFAA13}"/>
              </a:ext>
            </a:extLst>
          </p:cNvPr>
          <p:cNvSpPr/>
          <p:nvPr/>
        </p:nvSpPr>
        <p:spPr>
          <a:xfrm>
            <a:off x="6936520" y="3085260"/>
            <a:ext cx="287413" cy="1702045"/>
          </a:xfrm>
          <a:prstGeom prst="chevron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srgbClr val="6E6E6E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4B169-EEE3-4AB1-A0DD-DAF2CCA4FED6}"/>
              </a:ext>
            </a:extLst>
          </p:cNvPr>
          <p:cNvSpPr txBox="1"/>
          <p:nvPr/>
        </p:nvSpPr>
        <p:spPr>
          <a:xfrm>
            <a:off x="611421" y="2035269"/>
            <a:ext cx="2474416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lvl="0">
              <a:spcBef>
                <a:spcPct val="20000"/>
              </a:spcBef>
              <a:buFont typeface="Wingdings" panose="05000000000000000000" pitchFamily="2" charset="2"/>
              <a:defRPr>
                <a:latin typeface="Calibri"/>
                <a:cs typeface="Calibri"/>
              </a:defRPr>
            </a:lvl1pPr>
            <a:lvl2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2pPr>
            <a:lvl3pPr marL="1143000" lvl="2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3pPr>
            <a:lvl4pPr marL="1600200" lvl="3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4pPr>
            <a:lvl5pPr marL="2057400" lvl="4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pPr defTabSz="609570"/>
            <a:r>
              <a:rPr lang="en-US" sz="2133" b="1" dirty="0">
                <a:solidFill>
                  <a:srgbClr val="6E6E6E"/>
                </a:solidFill>
              </a:rPr>
              <a:t>Purpose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45F84A-54E8-4700-ADFC-048EBDFAFE36}"/>
              </a:ext>
            </a:extLst>
          </p:cNvPr>
          <p:cNvSpPr txBox="1"/>
          <p:nvPr/>
        </p:nvSpPr>
        <p:spPr>
          <a:xfrm>
            <a:off x="4053955" y="2035272"/>
            <a:ext cx="2474416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lvl="0">
              <a:spcBef>
                <a:spcPct val="20000"/>
              </a:spcBef>
              <a:buFont typeface="Wingdings" panose="05000000000000000000" pitchFamily="2" charset="2"/>
              <a:defRPr>
                <a:latin typeface="Calibri"/>
                <a:cs typeface="Calibri"/>
              </a:defRPr>
            </a:lvl1pPr>
            <a:lvl2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2pPr>
            <a:lvl3pPr marL="1143000" lvl="2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3pPr>
            <a:lvl4pPr marL="1600200" lvl="3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4pPr>
            <a:lvl5pPr marL="2057400" lvl="4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pPr defTabSz="609570"/>
            <a:r>
              <a:rPr lang="en-US" sz="2133" b="1" dirty="0">
                <a:solidFill>
                  <a:srgbClr val="6E6E6E"/>
                </a:solidFill>
              </a:rPr>
              <a:t>Current system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553822-7760-4345-B507-F7C371958800}"/>
              </a:ext>
            </a:extLst>
          </p:cNvPr>
          <p:cNvSpPr txBox="1"/>
          <p:nvPr/>
        </p:nvSpPr>
        <p:spPr>
          <a:xfrm>
            <a:off x="7496488" y="2035269"/>
            <a:ext cx="2474416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spAutoFit/>
          </a:bodyPr>
          <a:lstStyle>
            <a:lvl1pPr lvl="0">
              <a:spcBef>
                <a:spcPct val="20000"/>
              </a:spcBef>
              <a:buFont typeface="Wingdings" panose="05000000000000000000" pitchFamily="2" charset="2"/>
              <a:defRPr>
                <a:latin typeface="Calibri"/>
                <a:cs typeface="Calibri"/>
              </a:defRPr>
            </a:lvl1pPr>
            <a:lvl2pPr marL="742950" lvl="1" indent="-28575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2pPr>
            <a:lvl3pPr marL="1143000" lvl="2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3pPr>
            <a:lvl4pPr marL="1600200" lvl="3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4pPr>
            <a:lvl5pPr marL="2057400" lvl="4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latin typeface="+mn-lt"/>
                <a:cs typeface="Calibri" panose="020F0502020204030204" pitchFamily="34" charset="0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</a:defRPr>
            </a:lvl9pPr>
          </a:lstStyle>
          <a:p>
            <a:pPr defTabSz="609570"/>
            <a:r>
              <a:rPr lang="en-US" sz="2133" b="1" dirty="0">
                <a:solidFill>
                  <a:srgbClr val="6E6E6E"/>
                </a:solidFill>
              </a:rPr>
              <a:t>Challenges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DE73DE-D99F-4DEC-9C94-D5CD59AE6A71}"/>
              </a:ext>
            </a:extLst>
          </p:cNvPr>
          <p:cNvSpPr/>
          <p:nvPr/>
        </p:nvSpPr>
        <p:spPr>
          <a:xfrm>
            <a:off x="7599773" y="3594421"/>
            <a:ext cx="3927595" cy="9913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n-US" sz="1867" dirty="0">
                <a:solidFill>
                  <a:prstClr val="white"/>
                </a:solidFill>
                <a:latin typeface="Calibri"/>
              </a:rPr>
              <a:t>2. Network effects (i.e., impact of one flight trajectory on another) usually not considered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BBEABC-21B1-4834-98CB-A7C4FD06DA9F}"/>
              </a:ext>
            </a:extLst>
          </p:cNvPr>
          <p:cNvSpPr/>
          <p:nvPr/>
        </p:nvSpPr>
        <p:spPr>
          <a:xfrm>
            <a:off x="7599773" y="4854731"/>
            <a:ext cx="3927595" cy="7950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9570"/>
            <a:r>
              <a:rPr lang="en-US" sz="1867" dirty="0">
                <a:solidFill>
                  <a:prstClr val="white"/>
                </a:solidFill>
                <a:latin typeface="Calibri"/>
              </a:rPr>
              <a:t>3. No flexibility to use resources in (neighboring) ACC to manage traffic</a:t>
            </a:r>
          </a:p>
        </p:txBody>
      </p:sp>
      <p:sp>
        <p:nvSpPr>
          <p:cNvPr id="39" name="Espace réservé du numéro de diapositive 5">
            <a:extLst>
              <a:ext uri="{FF2B5EF4-FFF2-40B4-BE49-F238E27FC236}">
                <a16:creationId xmlns:a16="http://schemas.microsoft.com/office/drawing/2014/main" id="{5C2F568E-ABCF-4762-AE33-FFB301AF445B}"/>
              </a:ext>
            </a:extLst>
          </p:cNvPr>
          <p:cNvSpPr txBox="1">
            <a:spLocks/>
          </p:cNvSpPr>
          <p:nvPr/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C76E6-0B66-8944-91D4-A1BC6652E2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22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1147447B-99DF-4485-B014-248D9BC4A10E}"/>
              </a:ext>
            </a:extLst>
          </p:cNvPr>
          <p:cNvSpPr/>
          <p:nvPr/>
        </p:nvSpPr>
        <p:spPr>
          <a:xfrm>
            <a:off x="611422" y="1822339"/>
            <a:ext cx="10915945" cy="189365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80971-40F5-4D66-9C9D-5167E6FDDB5F}"/>
              </a:ext>
            </a:extLst>
          </p:cNvPr>
          <p:cNvSpPr/>
          <p:nvPr/>
        </p:nvSpPr>
        <p:spPr>
          <a:xfrm>
            <a:off x="611422" y="3715991"/>
            <a:ext cx="10915945" cy="17924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AE840EC-5503-493D-B3F0-78E5F0D3C9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4031467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3" imgH="476" progId="TCLayout.ActiveDocument.1">
                  <p:embed/>
                </p:oleObj>
              </mc:Choice>
              <mc:Fallback>
                <p:oleObj name="think-cell Slide" r:id="rId9" imgW="473" imgH="47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2AE840EC-5503-493D-B3F0-78E5F0D3C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A4249B3-B9FA-4EC7-8FF8-8C7FB5FBEFF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" y="1"/>
            <a:ext cx="158751" cy="158751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buClr>
                <a:srgbClr val="2C4592"/>
              </a:buClr>
            </a:pPr>
            <a:endParaRPr lang="en-GB" sz="3200" b="1" kern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6" name="TitleTrackerNum 6">
            <a:extLst>
              <a:ext uri="{FF2B5EF4-FFF2-40B4-BE49-F238E27FC236}">
                <a16:creationId xmlns:a16="http://schemas.microsoft.com/office/drawing/2014/main" id="{BF1EF5BC-64FC-41A8-AC8D-480513BCA8E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83138" y="1903185"/>
            <a:ext cx="413116" cy="413116"/>
          </a:xfrm>
          <a:prstGeom prst="ellipse">
            <a:avLst/>
          </a:prstGeom>
          <a:noFill/>
          <a:ln w="6350" algn="ctr">
            <a:noFill/>
            <a:round/>
            <a:headEnd/>
            <a:tailEnd/>
          </a:ln>
        </p:spPr>
        <p:txBody>
          <a:bodyPr wrap="none" lIns="0" tIns="0" rIns="0" bIns="0" rtlCol="0" anchor="ctr" anchorCtr="1"/>
          <a:lstStyle/>
          <a:p>
            <a:pPr algn="ctr">
              <a:buClr>
                <a:srgbClr val="2C4592"/>
              </a:buClr>
            </a:pPr>
            <a:r>
              <a:rPr lang="en-US" sz="1867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itleTrackerNum 6">
            <a:extLst>
              <a:ext uri="{FF2B5EF4-FFF2-40B4-BE49-F238E27FC236}">
                <a16:creationId xmlns:a16="http://schemas.microsoft.com/office/drawing/2014/main" id="{B8569BA8-EE6C-4574-ABF6-751F9E0C6E0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683138" y="3853643"/>
            <a:ext cx="413116" cy="413116"/>
          </a:xfrm>
          <a:prstGeom prst="ellipse">
            <a:avLst/>
          </a:prstGeom>
          <a:noFill/>
          <a:ln w="6350" algn="ctr">
            <a:noFill/>
            <a:round/>
            <a:headEnd/>
            <a:tailEnd/>
          </a:ln>
        </p:spPr>
        <p:txBody>
          <a:bodyPr wrap="none" lIns="0" tIns="0" rIns="0" bIns="0" rtlCol="0" anchor="ctr" anchorCtr="1"/>
          <a:lstStyle/>
          <a:p>
            <a:pPr algn="ctr">
              <a:buClr>
                <a:srgbClr val="2C4592"/>
              </a:buClr>
            </a:pPr>
            <a:r>
              <a:rPr lang="en-US" sz="1867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591E97-6DC1-4A20-8931-895CBC0A3E99}"/>
              </a:ext>
            </a:extLst>
          </p:cNvPr>
          <p:cNvSpPr txBox="1"/>
          <p:nvPr/>
        </p:nvSpPr>
        <p:spPr>
          <a:xfrm>
            <a:off x="1202448" y="1964887"/>
            <a:ext cx="10234296" cy="13031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6pPr>
            <a:lvl7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7pPr>
            <a:lvl8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8pPr>
            <a:lvl9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9pPr>
          </a:lstStyle>
          <a:p>
            <a:pPr lvl="0" fontAlgn="auto">
              <a:buNone/>
              <a:defRPr/>
            </a:pPr>
            <a:r>
              <a:rPr lang="en-US" sz="1867" b="1" dirty="0">
                <a:solidFill>
                  <a:schemeClr val="accent1"/>
                </a:solidFill>
                <a:latin typeface="Arial"/>
              </a:rPr>
              <a:t>Make network-centric capacity decision</a:t>
            </a:r>
            <a:r>
              <a:rPr lang="en-US" sz="1867" b="1" dirty="0">
                <a:solidFill>
                  <a:schemeClr val="tx2"/>
                </a:solidFill>
                <a:latin typeface="Arial"/>
              </a:rPr>
              <a:t>:</a:t>
            </a:r>
            <a:endParaRPr lang="en-US" sz="1867" dirty="0">
              <a:solidFill>
                <a:schemeClr val="tx1">
                  <a:lumMod val="50000"/>
                </a:schemeClr>
              </a:solidFill>
              <a:latin typeface="Arial"/>
            </a:endParaRPr>
          </a:p>
          <a:p>
            <a:pPr marL="457189" indent="-457189">
              <a:buFont typeface="Wingdings" panose="05000000000000000000" pitchFamily="2" charset="2"/>
              <a:buChar char="§"/>
              <a:defRPr/>
            </a:pPr>
            <a:r>
              <a:rPr lang="en-US" sz="1867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Strategic</a:t>
            </a:r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Arial"/>
              </a:rPr>
              <a:t>: Decide how much capacity (sector-hours) should be provided to deliver lowest network cost, anticipating uncertainties around traffic, weather and ATCO absence</a:t>
            </a:r>
          </a:p>
          <a:p>
            <a:pPr marL="457189" indent="-457189">
              <a:buFont typeface="Wingdings" panose="05000000000000000000" pitchFamily="2" charset="2"/>
              <a:buChar char="§"/>
              <a:defRPr/>
            </a:pPr>
            <a:r>
              <a:rPr lang="en-US" sz="1867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Operations</a:t>
            </a:r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Arial"/>
              </a:rPr>
              <a:t>: Sector-opening scheme and ATCO rostering</a:t>
            </a: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9F923AD0-4645-4F4A-9B3D-968D2F08A4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567" y="6557434"/>
            <a:ext cx="2844800" cy="251884"/>
          </a:xfrm>
        </p:spPr>
        <p:txBody>
          <a:bodyPr/>
          <a:lstStyle/>
          <a:p>
            <a:fld id="{BFDCD14E-C948-4238-95C1-5D3928859336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E5976-42F4-B7B6-EDB0-048CB058AA9D}"/>
              </a:ext>
            </a:extLst>
          </p:cNvPr>
          <p:cNvSpPr/>
          <p:nvPr/>
        </p:nvSpPr>
        <p:spPr>
          <a:xfrm>
            <a:off x="611422" y="3715991"/>
            <a:ext cx="10915945" cy="17924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1DC722-CC7A-FD8C-5608-599AF3F915D9}"/>
              </a:ext>
            </a:extLst>
          </p:cNvPr>
          <p:cNvSpPr txBox="1"/>
          <p:nvPr/>
        </p:nvSpPr>
        <p:spPr>
          <a:xfrm>
            <a:off x="1202448" y="3911297"/>
            <a:ext cx="10234296" cy="101585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1600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lvl="2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lvl="3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lvl="4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6pPr>
            <a:lvl7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7pPr>
            <a:lvl8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8pPr>
            <a:lvl9pPr marL="91440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>
                <a:cs typeface="Arial" panose="020B0604020202020204" pitchFamily="34" charset="0"/>
              </a:defRPr>
            </a:lvl9pPr>
          </a:lstStyle>
          <a:p>
            <a:pPr lvl="0" fontAlgn="auto">
              <a:buNone/>
              <a:defRPr/>
            </a:pPr>
            <a:r>
              <a:rPr lang="en-US" sz="1867" b="1" dirty="0">
                <a:solidFill>
                  <a:schemeClr val="accent1"/>
                </a:solidFill>
                <a:latin typeface="Arial"/>
              </a:rPr>
              <a:t>Make provisions for capacity sharing</a:t>
            </a:r>
            <a:r>
              <a:rPr lang="en-US" sz="1867" b="1" dirty="0">
                <a:solidFill>
                  <a:schemeClr val="bg2"/>
                </a:solidFill>
                <a:latin typeface="Arial"/>
              </a:rPr>
              <a:t>:</a:t>
            </a:r>
          </a:p>
          <a:p>
            <a:pPr marL="457189" indent="-457189">
              <a:buFont typeface="Wingdings" panose="05000000000000000000" pitchFamily="2" charset="2"/>
              <a:buChar char="§"/>
              <a:defRPr/>
            </a:pPr>
            <a:r>
              <a:rPr lang="en-US" sz="1867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Strategic</a:t>
            </a:r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Arial"/>
              </a:rPr>
              <a:t>: Decide how many ATCOs should be trained “cross-border” (in each ACC)</a:t>
            </a:r>
          </a:p>
          <a:p>
            <a:pPr marL="457189" indent="-457189">
              <a:buFont typeface="Wingdings" panose="05000000000000000000" pitchFamily="2" charset="2"/>
              <a:buChar char="§"/>
              <a:defRPr/>
            </a:pPr>
            <a:r>
              <a:rPr lang="en-US" sz="1867" b="1" dirty="0">
                <a:solidFill>
                  <a:schemeClr val="bg1">
                    <a:lumMod val="50000"/>
                  </a:schemeClr>
                </a:solidFill>
                <a:latin typeface="Arial"/>
              </a:rPr>
              <a:t>Operations</a:t>
            </a:r>
            <a:r>
              <a:rPr lang="en-US" sz="1867" dirty="0">
                <a:solidFill>
                  <a:schemeClr val="bg1">
                    <a:lumMod val="50000"/>
                  </a:schemeClr>
                </a:solidFill>
                <a:latin typeface="Arial"/>
              </a:rPr>
              <a:t>: Sector-opening scheme and ATCO rostering, incl. “cross-border” ATCOs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B5AA98C-7C39-2814-E70D-E3A4D254B5BE}"/>
              </a:ext>
            </a:extLst>
          </p:cNvPr>
          <p:cNvSpPr txBox="1">
            <a:spLocks/>
          </p:cNvSpPr>
          <p:nvPr/>
        </p:nvSpPr>
        <p:spPr bwMode="auto">
          <a:xfrm>
            <a:off x="611424" y="316927"/>
            <a:ext cx="9526489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US" sz="2800" b="0" dirty="0">
                <a:solidFill>
                  <a:schemeClr val="accent2"/>
                </a:solidFill>
                <a:latin typeface="+mn-lt"/>
                <a:cs typeface="+mj-cs"/>
              </a:rPr>
              <a:t>We propose 2 ways to improve strategic capacity decisions</a:t>
            </a:r>
            <a:endParaRPr lang="en-GB" sz="2800" b="0" dirty="0">
              <a:solidFill>
                <a:schemeClr val="accent2"/>
              </a:solidFill>
              <a:latin typeface="+mn-lt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74202-E2F2-6B13-1D94-DFF023B32090}"/>
              </a:ext>
            </a:extLst>
          </p:cNvPr>
          <p:cNvSpPr/>
          <p:nvPr/>
        </p:nvSpPr>
        <p:spPr>
          <a:xfrm>
            <a:off x="10009580" y="1264866"/>
            <a:ext cx="230965" cy="219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EBA7B-33B5-A8E2-FBC9-3295DB4967E7}"/>
              </a:ext>
            </a:extLst>
          </p:cNvPr>
          <p:cNvSpPr txBox="1"/>
          <p:nvPr/>
        </p:nvSpPr>
        <p:spPr>
          <a:xfrm>
            <a:off x="10260396" y="1196540"/>
            <a:ext cx="1176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272727"/>
                </a:solidFill>
              </a:rPr>
              <a:t>Focus </a:t>
            </a:r>
            <a:r>
              <a:rPr lang="de-DE" sz="1600" dirty="0" err="1">
                <a:solidFill>
                  <a:srgbClr val="272727"/>
                </a:solidFill>
              </a:rPr>
              <a:t>today</a:t>
            </a:r>
            <a:endParaRPr lang="en-US" sz="1600" dirty="0">
              <a:solidFill>
                <a:srgbClr val="272727"/>
              </a:solidFill>
            </a:endParaRPr>
          </a:p>
        </p:txBody>
      </p:sp>
      <p:sp>
        <p:nvSpPr>
          <p:cNvPr id="12" name="TitleTrackerNum 6">
            <a:extLst>
              <a:ext uri="{FF2B5EF4-FFF2-40B4-BE49-F238E27FC236}">
                <a16:creationId xmlns:a16="http://schemas.microsoft.com/office/drawing/2014/main" id="{3063B23D-7C40-C937-D73B-5CBC919E8D39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680122" y="3853643"/>
            <a:ext cx="413116" cy="413116"/>
          </a:xfrm>
          <a:prstGeom prst="ellipse">
            <a:avLst/>
          </a:prstGeom>
          <a:noFill/>
          <a:ln w="6350" algn="ctr">
            <a:noFill/>
            <a:round/>
            <a:headEnd/>
            <a:tailEnd/>
          </a:ln>
        </p:spPr>
        <p:txBody>
          <a:bodyPr wrap="none" lIns="0" tIns="0" rIns="0" bIns="0" rtlCol="0" anchor="ctr" anchorCtr="1"/>
          <a:lstStyle/>
          <a:p>
            <a:pPr algn="ctr">
              <a:buClr>
                <a:srgbClr val="2C4592"/>
              </a:buClr>
            </a:pPr>
            <a:r>
              <a:rPr lang="en-US" sz="1867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20276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8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E6599D8-8DD2-4A3C-819F-D8C0C6AC252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E6599D8-8DD2-4A3C-819F-D8C0C6AC25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2EEF4-1717-4A14-94AE-73004E471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908"/>
            <a:ext cx="11098845" cy="4290905"/>
          </a:xfrm>
        </p:spPr>
        <p:txBody>
          <a:bodyPr/>
          <a:lstStyle/>
          <a:p>
            <a:pPr marL="0" indent="0">
              <a:buNone/>
            </a:pPr>
            <a:r>
              <a:rPr lang="en-GB" sz="2133" b="1" dirty="0">
                <a:solidFill>
                  <a:schemeClr val="accent1"/>
                </a:solidFill>
              </a:rPr>
              <a:t>Capacity sharing concepts/designs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133" i="1" dirty="0"/>
              <a:t>Local setting</a:t>
            </a:r>
            <a:r>
              <a:rPr lang="en-GB" sz="2133" dirty="0"/>
              <a:t>: ACCs only rely on own, local capacities to manage traffic demand 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133" i="1" dirty="0"/>
              <a:t>Cross-ACC sharing</a:t>
            </a:r>
            <a:r>
              <a:rPr lang="en-GB" sz="2133" dirty="0"/>
              <a:t>: Capacities can be shared across all ACCs within each ANSP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GB" sz="2133" i="1" dirty="0"/>
              <a:t>Cross-border sharing</a:t>
            </a:r>
            <a:r>
              <a:rPr lang="en-GB" sz="2133" dirty="0"/>
              <a:t>: Capacities can be shared across ANSPs of functional airspace block (FAB)</a:t>
            </a:r>
            <a:endParaRPr lang="en-GB" sz="2133" dirty="0">
              <a:sym typeface="Wingdings" panose="05000000000000000000" pitchFamily="2" charset="2"/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endParaRPr lang="en-GB" sz="2133" dirty="0">
              <a:sym typeface="Wingdings" panose="05000000000000000000" pitchFamily="2" charset="2"/>
            </a:endParaRPr>
          </a:p>
          <a:p>
            <a:endParaRPr lang="en-GB" sz="2133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10ADF-0B08-416C-8A99-00BEBA338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34C04D-FF0A-4E64-AB07-94B7D3AAB6A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A0AEE0E-23E3-441E-AC69-AEB589E5B3DB}"/>
              </a:ext>
            </a:extLst>
          </p:cNvPr>
          <p:cNvSpPr txBox="1">
            <a:spLocks/>
          </p:cNvSpPr>
          <p:nvPr/>
        </p:nvSpPr>
        <p:spPr bwMode="auto">
          <a:xfrm>
            <a:off x="611422" y="3130460"/>
            <a:ext cx="10915943" cy="11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3" b="1" dirty="0">
                <a:solidFill>
                  <a:schemeClr val="accent1"/>
                </a:solidFill>
              </a:rPr>
              <a:t>Cost assumption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133" dirty="0"/>
              <a:t>ATCOs that work cross-border need to be compensated for additional effort</a:t>
            </a:r>
          </a:p>
          <a:p>
            <a:r>
              <a:rPr lang="en-US" sz="2133" dirty="0"/>
              <a:t>-&gt;   </a:t>
            </a:r>
            <a:r>
              <a:rPr lang="en-GB" sz="2133" dirty="0"/>
              <a:t>Marginal cost (per sector-hour) for capacity sharing needs to exceed cost for local service</a:t>
            </a:r>
            <a:endParaRPr lang="en-GB" sz="2133" dirty="0">
              <a:sym typeface="Wingdings" panose="05000000000000000000" pitchFamily="2" charset="2"/>
            </a:endParaRPr>
          </a:p>
          <a:p>
            <a:pPr eaLnBrk="1" hangingPunct="1"/>
            <a:endParaRPr lang="en-GB" sz="2133" dirty="0">
              <a:sym typeface="Wingdings" panose="05000000000000000000" pitchFamily="2" charset="2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D3BB59D-FA47-ABB0-F501-242C81796725}"/>
              </a:ext>
            </a:extLst>
          </p:cNvPr>
          <p:cNvSpPr txBox="1">
            <a:spLocks/>
          </p:cNvSpPr>
          <p:nvPr/>
        </p:nvSpPr>
        <p:spPr bwMode="auto">
          <a:xfrm>
            <a:off x="611424" y="316927"/>
            <a:ext cx="950885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US" sz="2800" b="0" dirty="0">
                <a:solidFill>
                  <a:schemeClr val="accent2"/>
                </a:solidFill>
                <a:latin typeface="+mn-lt"/>
              </a:rPr>
              <a:t>2 | Capacity sharing concepts and assumptions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180B94-8B98-4739-6832-878F683BE349}"/>
              </a:ext>
            </a:extLst>
          </p:cNvPr>
          <p:cNvSpPr txBox="1">
            <a:spLocks/>
          </p:cNvSpPr>
          <p:nvPr/>
        </p:nvSpPr>
        <p:spPr bwMode="auto">
          <a:xfrm>
            <a:off x="611422" y="4538134"/>
            <a:ext cx="10915943" cy="115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33" b="1" dirty="0">
                <a:solidFill>
                  <a:schemeClr val="accent1"/>
                </a:solidFill>
              </a:rPr>
              <a:t>Volume assumption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en-US" sz="2133" dirty="0"/>
              <a:t>Capacity sharing used to hedge against displacement cost uncertainty, not to reduce capacity cost (i.e., not to replace ATCOs in high-pay ANSPs with others in lower-pay ANSPs)</a:t>
            </a:r>
          </a:p>
          <a:p>
            <a:r>
              <a:rPr lang="en-US" sz="2133" dirty="0"/>
              <a:t>-&gt;   Capacity level provided by each ACC cannot be less than without capacity sharing</a:t>
            </a:r>
          </a:p>
          <a:p>
            <a:pPr eaLnBrk="1" hangingPunct="1"/>
            <a:endParaRPr lang="en-GB" sz="2133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843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B9E2B7-FAA1-41BE-9346-F4541A457AC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9183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B9E2B7-FAA1-41BE-9346-F4541A457A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1BE878F-3725-4C49-A373-40C4EBFE9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 fontScale="90000"/>
          </a:bodyPr>
          <a:lstStyle/>
          <a:p>
            <a:fld id="{959BD641-DC14-4D41-94D0-08628445891B}" type="datetime'Contents'">
              <a:rPr lang="en-US" altLang="en-US" smtClean="0">
                <a:effectLst/>
              </a:rPr>
              <a:pPr/>
              <a:t>Contents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0071F-3A94-485A-B06E-E8AB3ED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C76E6-0B66-8944-91D4-A1BC6652E29F}" type="slidenum">
              <a:rPr lang="fr-FR" smtClean="0"/>
              <a:t>6</a:t>
            </a:fld>
            <a:endParaRPr lang="fr-FR" dirty="0"/>
          </a:p>
        </p:txBody>
      </p:sp>
      <p:sp>
        <p:nvSpPr>
          <p:cNvPr id="15" name="Espace réservé du texte 2">
            <a:hlinkClick r:id="rId7" action="ppaction://hlinksldjump"/>
            <a:extLst>
              <a:ext uri="{FF2B5EF4-FFF2-40B4-BE49-F238E27FC236}">
                <a16:creationId xmlns:a16="http://schemas.microsoft.com/office/drawing/2014/main" id="{4E672BBE-2FEA-481A-AD3E-33FE2BDB5C30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3440113" y="2633071"/>
            <a:ext cx="531177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142875" tIns="141288" rIns="0" bIns="142875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Solution methodology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5222F83C-EFE5-442E-A7F4-64447C18ECC1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440113" y="3301408"/>
            <a:ext cx="5311775" cy="6683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142875" tIns="142875" rIns="0" bIns="141288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bg1"/>
                </a:solidFill>
                <a:effectLst/>
              </a:rPr>
              <a:t>Results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2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D72D034-1340-4D1E-A980-E68E0C08C8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0027525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6" progId="TCLayout.ActiveDocument.1">
                  <p:embed/>
                </p:oleObj>
              </mc:Choice>
              <mc:Fallback>
                <p:oleObj name="think-cell Slide" r:id="rId3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D72D034-1340-4D1E-A980-E68E0C08C8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56DAB-7391-4C5F-B82C-7EBF74819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09570">
              <a:defRPr/>
            </a:pPr>
            <a:fld id="{7334C04D-FF0A-4E64-AB07-94B7D3AAB6A4}" type="slidenum">
              <a:rPr lang="en-GB">
                <a:solidFill>
                  <a:prstClr val="white"/>
                </a:solidFill>
                <a:latin typeface="Calibri"/>
              </a:rPr>
              <a:pPr defTabSz="609570">
                <a:defRPr/>
              </a:pPr>
              <a:t>7</a:t>
            </a:fld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B892E-3279-4B6E-8A12-859E5C689D3D}"/>
              </a:ext>
            </a:extLst>
          </p:cNvPr>
          <p:cNvSpPr txBox="1"/>
          <p:nvPr/>
        </p:nvSpPr>
        <p:spPr>
          <a:xfrm>
            <a:off x="5918480" y="1490008"/>
            <a:ext cx="5821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GB" sz="2400" b="1" dirty="0">
                <a:solidFill>
                  <a:schemeClr val="accent1"/>
                </a:solidFill>
              </a:rPr>
              <a:t>Capacity setup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6E6E6E"/>
                </a:solidFill>
              </a:rPr>
              <a:t>40 ANSP </a:t>
            </a:r>
            <a:r>
              <a:rPr lang="de-DE" sz="2400" dirty="0" err="1">
                <a:solidFill>
                  <a:srgbClr val="6E6E6E"/>
                </a:solidFill>
              </a:rPr>
              <a:t>with</a:t>
            </a:r>
            <a:r>
              <a:rPr lang="de-DE" sz="2400" dirty="0">
                <a:solidFill>
                  <a:srgbClr val="6E6E6E"/>
                </a:solidFill>
              </a:rPr>
              <a:t> 118 ACC/</a:t>
            </a:r>
            <a:r>
              <a:rPr lang="de-DE" sz="2400" dirty="0" err="1">
                <a:solidFill>
                  <a:srgbClr val="6E6E6E"/>
                </a:solidFill>
              </a:rPr>
              <a:t>sector</a:t>
            </a:r>
            <a:r>
              <a:rPr lang="de-DE" sz="2400" dirty="0">
                <a:solidFill>
                  <a:srgbClr val="6E6E6E"/>
                </a:solidFill>
              </a:rPr>
              <a:t> </a:t>
            </a:r>
            <a:r>
              <a:rPr lang="de-DE" sz="2400" dirty="0" err="1">
                <a:solidFill>
                  <a:srgbClr val="6E6E6E"/>
                </a:solidFill>
              </a:rPr>
              <a:t>groups</a:t>
            </a:r>
            <a:endParaRPr lang="de-DE" sz="2400" dirty="0">
              <a:solidFill>
                <a:srgbClr val="6E6E6E"/>
              </a:solidFill>
            </a:endParaRP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6E6E6E"/>
                </a:solidFill>
              </a:rPr>
              <a:t>86 </a:t>
            </a:r>
            <a:r>
              <a:rPr lang="de-DE" sz="2400" dirty="0" err="1">
                <a:solidFill>
                  <a:srgbClr val="6E6E6E"/>
                </a:solidFill>
              </a:rPr>
              <a:t>upper</a:t>
            </a:r>
            <a:r>
              <a:rPr lang="de-DE" sz="2400" dirty="0">
                <a:solidFill>
                  <a:srgbClr val="6E6E6E"/>
                </a:solidFill>
              </a:rPr>
              <a:t>, 25 </a:t>
            </a:r>
            <a:r>
              <a:rPr lang="de-DE" sz="2400" dirty="0" err="1">
                <a:solidFill>
                  <a:srgbClr val="6E6E6E"/>
                </a:solidFill>
              </a:rPr>
              <a:t>lower</a:t>
            </a:r>
            <a:r>
              <a:rPr lang="de-DE" sz="2400" dirty="0">
                <a:solidFill>
                  <a:srgbClr val="6E6E6E"/>
                </a:solidFill>
              </a:rPr>
              <a:t>, 7 terminal </a:t>
            </a:r>
            <a:r>
              <a:rPr lang="de-DE" sz="2400" dirty="0" err="1">
                <a:solidFill>
                  <a:srgbClr val="6E6E6E"/>
                </a:solidFill>
              </a:rPr>
              <a:t>airspace</a:t>
            </a:r>
            <a:r>
              <a:rPr lang="de-DE" sz="2400" dirty="0">
                <a:solidFill>
                  <a:srgbClr val="6E6E6E"/>
                </a:solidFill>
              </a:rPr>
              <a:t> (</a:t>
            </a:r>
            <a:r>
              <a:rPr lang="de-DE" sz="2400" dirty="0" err="1">
                <a:solidFill>
                  <a:srgbClr val="6E6E6E"/>
                </a:solidFill>
              </a:rPr>
              <a:t>slot-coordinated</a:t>
            </a:r>
            <a:r>
              <a:rPr lang="de-DE" sz="2400" dirty="0">
                <a:solidFill>
                  <a:srgbClr val="6E6E6E"/>
                </a:solidFill>
              </a:rPr>
              <a:t> </a:t>
            </a:r>
            <a:r>
              <a:rPr lang="de-DE" sz="2400" dirty="0" err="1">
                <a:solidFill>
                  <a:srgbClr val="6E6E6E"/>
                </a:solidFill>
              </a:rPr>
              <a:t>airports</a:t>
            </a:r>
            <a:r>
              <a:rPr lang="de-DE" sz="2400" dirty="0">
                <a:solidFill>
                  <a:srgbClr val="6E6E6E"/>
                </a:solidFill>
              </a:rPr>
              <a:t>)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de-DE" sz="2400" dirty="0">
                <a:solidFill>
                  <a:srgbClr val="6E6E6E"/>
                </a:solidFill>
              </a:rPr>
              <a:t>1,296 </a:t>
            </a:r>
            <a:r>
              <a:rPr lang="de-DE" sz="2400" dirty="0" err="1">
                <a:solidFill>
                  <a:srgbClr val="6E6E6E"/>
                </a:solidFill>
              </a:rPr>
              <a:t>sector</a:t>
            </a:r>
            <a:r>
              <a:rPr lang="de-DE" sz="2400" dirty="0">
                <a:solidFill>
                  <a:srgbClr val="6E6E6E"/>
                </a:solidFill>
              </a:rPr>
              <a:t> </a:t>
            </a:r>
            <a:r>
              <a:rPr lang="en-GB" sz="2400" dirty="0">
                <a:solidFill>
                  <a:srgbClr val="6E6E6E"/>
                </a:solidFill>
              </a:rPr>
              <a:t>configurations considered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3546B-6B62-4884-AAF6-925BEC164B20}"/>
              </a:ext>
            </a:extLst>
          </p:cNvPr>
          <p:cNvSpPr txBox="1"/>
          <p:nvPr/>
        </p:nvSpPr>
        <p:spPr>
          <a:xfrm>
            <a:off x="5918480" y="4023447"/>
            <a:ext cx="582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GB" sz="2400" b="1" dirty="0">
                <a:solidFill>
                  <a:schemeClr val="accent1"/>
                </a:solidFill>
              </a:rPr>
              <a:t>Demand setup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6E6E6E"/>
                </a:solidFill>
              </a:rPr>
              <a:t>Actual flights from Sept 7, 2018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6E6E6E"/>
                </a:solidFill>
              </a:rPr>
              <a:t>35,000 total flights (15% non-scheduled)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6E6E6E"/>
                </a:solidFill>
              </a:rPr>
              <a:t>Up to 8 route options per flights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BBCF3D94-D59D-4BDC-A789-D05D7FE03817}"/>
              </a:ext>
            </a:extLst>
          </p:cNvPr>
          <p:cNvSpPr txBox="1">
            <a:spLocks/>
          </p:cNvSpPr>
          <p:nvPr/>
        </p:nvSpPr>
        <p:spPr bwMode="auto">
          <a:xfrm>
            <a:off x="611424" y="316927"/>
            <a:ext cx="962190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US" sz="2800" dirty="0">
                <a:solidFill>
                  <a:schemeClr val="accent2"/>
                </a:solidFill>
                <a:latin typeface="+mn-lt"/>
              </a:rPr>
              <a:t>Case study: </a:t>
            </a:r>
            <a:r>
              <a:rPr lang="en-US" sz="2800" b="0" dirty="0">
                <a:solidFill>
                  <a:schemeClr val="accent2"/>
                </a:solidFill>
                <a:latin typeface="+mn-lt"/>
              </a:rPr>
              <a:t>Concept is tested on 24-hour ECAC-wide network</a:t>
            </a:r>
            <a:endParaRPr lang="en-GB" sz="2800" b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" name="Espace réservé du numéro de diapositive 5">
            <a:extLst>
              <a:ext uri="{FF2B5EF4-FFF2-40B4-BE49-F238E27FC236}">
                <a16:creationId xmlns:a16="http://schemas.microsoft.com/office/drawing/2014/main" id="{6861A28E-3BF2-43F7-BC96-F7F131C680A0}"/>
              </a:ext>
            </a:extLst>
          </p:cNvPr>
          <p:cNvSpPr txBox="1">
            <a:spLocks/>
          </p:cNvSpPr>
          <p:nvPr/>
        </p:nvSpPr>
        <p:spPr>
          <a:xfrm>
            <a:off x="8894064" y="6389752"/>
            <a:ext cx="2743200" cy="235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0C76E6-0B66-8944-91D4-A1BC6652E29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F6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F6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FDC9DD1B-EDF0-DC77-B737-D16C0399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13" t="5368" r="4148" b="7630"/>
          <a:stretch/>
        </p:blipFill>
        <p:spPr>
          <a:xfrm>
            <a:off x="703384" y="1567543"/>
            <a:ext cx="5004367" cy="335614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8240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FA2D6D6C-22C3-40CE-A641-09A8D3A9C06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0649106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FA2D6D6C-22C3-40CE-A641-09A8D3A9C0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BCB45-92D1-4E2A-A3D8-361D311C8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34C04D-FF0A-4E64-AB07-94B7D3AAB6A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050EB69-3F61-835D-2858-4B69515953A6}"/>
              </a:ext>
            </a:extLst>
          </p:cNvPr>
          <p:cNvSpPr txBox="1">
            <a:spLocks/>
          </p:cNvSpPr>
          <p:nvPr/>
        </p:nvSpPr>
        <p:spPr bwMode="auto">
          <a:xfrm>
            <a:off x="611423" y="316927"/>
            <a:ext cx="928178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GB" sz="2800" dirty="0">
                <a:solidFill>
                  <a:schemeClr val="accent2"/>
                </a:solidFill>
              </a:rPr>
              <a:t>Capacity sharing: </a:t>
            </a:r>
            <a:r>
              <a:rPr lang="en-GB" sz="2800" b="0" dirty="0">
                <a:solidFill>
                  <a:schemeClr val="accent2"/>
                </a:solidFill>
              </a:rPr>
              <a:t>Total variable network cost may be reduced by 2-3%, requiring only small portion of shared capacity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62058-0938-79A3-3AF2-EBBEDECD0EF6}"/>
              </a:ext>
            </a:extLst>
          </p:cNvPr>
          <p:cNvSpPr txBox="1"/>
          <p:nvPr/>
        </p:nvSpPr>
        <p:spPr>
          <a:xfrm>
            <a:off x="554736" y="3737822"/>
            <a:ext cx="10821097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70"/>
            <a:r>
              <a:rPr lang="en-GB" sz="2133" b="1" dirty="0">
                <a:solidFill>
                  <a:schemeClr val="accent1"/>
                </a:solidFill>
              </a:rPr>
              <a:t>Insights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rgbClr val="6E6E6E"/>
                </a:solidFill>
              </a:rPr>
              <a:t>Capacity sharing reduces variable network cost by 1.9-2.7% against baseline due to lower displacement (delay and rerouting) cost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rgbClr val="6E6E6E"/>
                </a:solidFill>
              </a:rPr>
              <a:t>Capacity sharing only requires 595-720 sector-hours (or 2-3%) to be provided virtually</a:t>
            </a:r>
          </a:p>
          <a:p>
            <a:pPr marL="380981" indent="-380981" defTabSz="609570"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rgbClr val="6E6E6E"/>
                </a:solidFill>
              </a:rPr>
              <a:t>More flexible cross-border sharing achieves better results with less virtual sector-hours </a:t>
            </a:r>
          </a:p>
          <a:p>
            <a:pPr defTabSz="609570"/>
            <a:endParaRPr lang="en-GB" sz="2133" dirty="0">
              <a:solidFill>
                <a:srgbClr val="6E6E6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8DDA7-2DBE-E6DA-05D7-B248AB783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282" y="1670434"/>
            <a:ext cx="3675447" cy="18020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3C5ABD-67C1-F3D9-5C94-F1C8079B12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23" y="1603573"/>
            <a:ext cx="7172446" cy="16452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5E0ED-3607-A83C-A03A-0AA0E45C2D84}"/>
              </a:ext>
            </a:extLst>
          </p:cNvPr>
          <p:cNvSpPr/>
          <p:nvPr/>
        </p:nvSpPr>
        <p:spPr>
          <a:xfrm>
            <a:off x="6096000" y="2571434"/>
            <a:ext cx="1590989" cy="57275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CF645-2481-D242-3215-DA89EE129A6F}"/>
              </a:ext>
            </a:extLst>
          </p:cNvPr>
          <p:cNvSpPr/>
          <p:nvPr/>
        </p:nvSpPr>
        <p:spPr>
          <a:xfrm>
            <a:off x="8189408" y="2863780"/>
            <a:ext cx="3186425" cy="4782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47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BCA24043-C0B5-4B2D-85F6-BD798BE277B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999003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BCA24043-C0B5-4B2D-85F6-BD798BE27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1C6D51-5ADF-485B-A21F-E5182B52E43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09603" y="1424554"/>
            <a:ext cx="5031780" cy="234027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7A3AD7-5C11-4B58-928C-C56064550C6B}"/>
              </a:ext>
            </a:extLst>
          </p:cNvPr>
          <p:cNvSpPr txBox="1"/>
          <p:nvPr/>
        </p:nvSpPr>
        <p:spPr>
          <a:xfrm>
            <a:off x="5941019" y="1476955"/>
            <a:ext cx="56413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Insights</a:t>
            </a: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Only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small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portion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capacity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needs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provided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capacity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sharing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80990" indent="-380990"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Capacity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sharing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allows capacity in cooperating airspaces to be adjusted flexibly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50000"/>
                  </a:schemeClr>
                </a:solidFill>
              </a:rPr>
              <a:t>demand</a:t>
            </a:r>
            <a:endParaRPr lang="de-DE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5B559-0C31-4355-AC9B-9767E7AFE9E2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3" y="3886527"/>
            <a:ext cx="5031780" cy="2340276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CB482750-9B0B-41B7-9E93-C0107C45E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2567" y="6557434"/>
            <a:ext cx="2844800" cy="251884"/>
          </a:xfrm>
        </p:spPr>
        <p:txBody>
          <a:bodyPr/>
          <a:lstStyle/>
          <a:p>
            <a:fld id="{BFDCD14E-C948-4238-95C1-5D3928859336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F1DCB4F-5968-4EC2-EEE5-2592CA5A11BA}"/>
              </a:ext>
            </a:extLst>
          </p:cNvPr>
          <p:cNvSpPr txBox="1">
            <a:spLocks/>
          </p:cNvSpPr>
          <p:nvPr/>
        </p:nvSpPr>
        <p:spPr bwMode="auto">
          <a:xfrm>
            <a:off x="611423" y="316927"/>
            <a:ext cx="9220096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609570"/>
            <a:r>
              <a:rPr lang="en-GB" sz="2800" dirty="0">
                <a:solidFill>
                  <a:schemeClr val="accent2"/>
                </a:solidFill>
              </a:rPr>
              <a:t>Capacity sharing: </a:t>
            </a:r>
            <a:r>
              <a:rPr lang="en-GB" sz="2800" b="0" dirty="0">
                <a:solidFill>
                  <a:schemeClr val="accent2"/>
                </a:solidFill>
              </a:rPr>
              <a:t>Example for Swiss ACCs shows how capacity is flexibly adjusted to demand under capacity sharing</a:t>
            </a:r>
          </a:p>
        </p:txBody>
      </p:sp>
    </p:spTree>
    <p:extLst>
      <p:ext uri="{BB962C8B-B14F-4D97-AF65-F5344CB8AC3E}">
        <p14:creationId xmlns:p14="http://schemas.microsoft.com/office/powerpoint/2010/main" val="2623603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SCLIENT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. Unit of measur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MxZh_e3u5qd8RbYdHEG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kJ_foCLtNzrpzDtSIEf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QSeyvq9_KbjmfYRq._6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kJ_foCLtNzrpzDtSIE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..ascpGNGhUwX3Cp9i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nception personnalisée">
  <a:themeElements>
    <a:clrScheme name="SESAR 3">
      <a:dk1>
        <a:srgbClr val="002F6E"/>
      </a:dk1>
      <a:lt1>
        <a:srgbClr val="009DD9"/>
      </a:lt1>
      <a:dk2>
        <a:srgbClr val="79B51D"/>
      </a:dk2>
      <a:lt2>
        <a:srgbClr val="F2DB00"/>
      </a:lt2>
      <a:accent1>
        <a:srgbClr val="79B51D"/>
      </a:accent1>
      <a:accent2>
        <a:srgbClr val="009DD9"/>
      </a:accent2>
      <a:accent3>
        <a:srgbClr val="BDCD00"/>
      </a:accent3>
      <a:accent4>
        <a:srgbClr val="F2DB00"/>
      </a:accent4>
      <a:accent5>
        <a:srgbClr val="E08A00"/>
      </a:accent5>
      <a:accent6>
        <a:srgbClr val="009DD9"/>
      </a:accent6>
      <a:hlink>
        <a:srgbClr val="001F59"/>
      </a:hlink>
      <a:folHlink>
        <a:srgbClr val="009D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arJU" id="{141B2CD0-5E05-6C4C-B8B8-86B4372BE19F}" vid="{7B77C5C0-68AE-EF40-9F37-7C9BBFEEDEB8}"/>
    </a:ext>
  </a:extLst>
</a:theme>
</file>

<file path=ppt/theme/theme2.xml><?xml version="1.0" encoding="utf-8"?>
<a:theme xmlns:a="http://schemas.openxmlformats.org/drawingml/2006/main" name="1_Conception personnalisée">
  <a:themeElements>
    <a:clrScheme name="SESAR 3">
      <a:dk1>
        <a:srgbClr val="002F6E"/>
      </a:dk1>
      <a:lt1>
        <a:srgbClr val="009DD9"/>
      </a:lt1>
      <a:dk2>
        <a:srgbClr val="79B51D"/>
      </a:dk2>
      <a:lt2>
        <a:srgbClr val="F2DB00"/>
      </a:lt2>
      <a:accent1>
        <a:srgbClr val="79B51D"/>
      </a:accent1>
      <a:accent2>
        <a:srgbClr val="009DD9"/>
      </a:accent2>
      <a:accent3>
        <a:srgbClr val="BDCD00"/>
      </a:accent3>
      <a:accent4>
        <a:srgbClr val="F2DB00"/>
      </a:accent4>
      <a:accent5>
        <a:srgbClr val="E08A00"/>
      </a:accent5>
      <a:accent6>
        <a:srgbClr val="009DD9"/>
      </a:accent6>
      <a:hlink>
        <a:srgbClr val="001F59"/>
      </a:hlink>
      <a:folHlink>
        <a:srgbClr val="009D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arJU" id="{141B2CD0-5E05-6C4C-B8B8-86B4372BE19F}" vid="{479B5C36-AD81-D046-B7BD-592F51D21C5E}"/>
    </a:ext>
  </a:extLst>
</a:theme>
</file>

<file path=ppt/theme/theme3.xml><?xml version="1.0" encoding="utf-8"?>
<a:theme xmlns:a="http://schemas.openxmlformats.org/drawingml/2006/main" name="Thème Office">
  <a:themeElements>
    <a:clrScheme name="SESAR 5">
      <a:dk1>
        <a:srgbClr val="002F6E"/>
      </a:dk1>
      <a:lt1>
        <a:srgbClr val="FFFFFF"/>
      </a:lt1>
      <a:dk2>
        <a:srgbClr val="79B51D"/>
      </a:dk2>
      <a:lt2>
        <a:srgbClr val="F2DB00"/>
      </a:lt2>
      <a:accent1>
        <a:srgbClr val="79B51D"/>
      </a:accent1>
      <a:accent2>
        <a:srgbClr val="009DD9"/>
      </a:accent2>
      <a:accent3>
        <a:srgbClr val="001F59"/>
      </a:accent3>
      <a:accent4>
        <a:srgbClr val="F2DB00"/>
      </a:accent4>
      <a:accent5>
        <a:srgbClr val="E08A00"/>
      </a:accent5>
      <a:accent6>
        <a:srgbClr val="009DD9"/>
      </a:accent6>
      <a:hlink>
        <a:srgbClr val="001F59"/>
      </a:hlink>
      <a:folHlink>
        <a:srgbClr val="009D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arJU" id="{141B2CD0-5E05-6C4C-B8B8-86B4372BE19F}" vid="{DBACA91A-5FD3-6A46-A637-F671371FD1B8}"/>
    </a:ext>
  </a:extLst>
</a:theme>
</file>

<file path=ppt/theme/theme4.xml><?xml version="1.0" encoding="utf-8"?>
<a:theme xmlns:a="http://schemas.openxmlformats.org/drawingml/2006/main" name="2_Conception personnalisée">
  <a:themeElements>
    <a:clrScheme name="SESAR 3">
      <a:dk1>
        <a:srgbClr val="002F6E"/>
      </a:dk1>
      <a:lt1>
        <a:srgbClr val="009DD9"/>
      </a:lt1>
      <a:dk2>
        <a:srgbClr val="79B51D"/>
      </a:dk2>
      <a:lt2>
        <a:srgbClr val="F2DB00"/>
      </a:lt2>
      <a:accent1>
        <a:srgbClr val="79B51D"/>
      </a:accent1>
      <a:accent2>
        <a:srgbClr val="009DD9"/>
      </a:accent2>
      <a:accent3>
        <a:srgbClr val="BDCD00"/>
      </a:accent3>
      <a:accent4>
        <a:srgbClr val="F2DB00"/>
      </a:accent4>
      <a:accent5>
        <a:srgbClr val="E08A00"/>
      </a:accent5>
      <a:accent6>
        <a:srgbClr val="009DD9"/>
      </a:accent6>
      <a:hlink>
        <a:srgbClr val="001F59"/>
      </a:hlink>
      <a:folHlink>
        <a:srgbClr val="009D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arJU" id="{141B2CD0-5E05-6C4C-B8B8-86B4372BE19F}" vid="{5EB581FF-E5D4-6345-83F6-8C6F2A1A2AED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SESAR3JU PPT template</Template>
  <TotalTime>0</TotalTime>
  <Words>1087</Words>
  <Application>Microsoft Office PowerPoint</Application>
  <PresentationFormat>Widescreen</PresentationFormat>
  <Paragraphs>138</Paragraphs>
  <Slides>15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Segoe UI</vt:lpstr>
      <vt:lpstr>Wingdings</vt:lpstr>
      <vt:lpstr>Conception personnalisée</vt:lpstr>
      <vt:lpstr>1_Conception personnalisée</vt:lpstr>
      <vt:lpstr>Thème Office</vt:lpstr>
      <vt:lpstr>2_Conception personnalisée</vt:lpstr>
      <vt:lpstr>think-cell Slide</vt:lpstr>
      <vt:lpstr>PowerPoint Presentation</vt:lpstr>
      <vt:lpstr>Contents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EUROCONTROL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CADENZA@World ATM congress</dc:title>
  <dc:creator>Serge Bagieu</dc:creator>
  <cp:lastModifiedBy>Jan-Rasmus Kuennen</cp:lastModifiedBy>
  <cp:revision>20</cp:revision>
  <dcterms:created xsi:type="dcterms:W3CDTF">2022-02-10T17:01:35Z</dcterms:created>
  <dcterms:modified xsi:type="dcterms:W3CDTF">2022-09-09T10:09:24Z</dcterms:modified>
</cp:coreProperties>
</file>